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72" r:id="rId3"/>
    <p:sldId id="274" r:id="rId4"/>
    <p:sldId id="279" r:id="rId5"/>
    <p:sldId id="280" r:id="rId6"/>
    <p:sldId id="276" r:id="rId7"/>
    <p:sldId id="277" r:id="rId8"/>
    <p:sldId id="275" r:id="rId9"/>
    <p:sldId id="268" r:id="rId10"/>
    <p:sldId id="264" r:id="rId11"/>
    <p:sldId id="281" r:id="rId12"/>
    <p:sldId id="260" r:id="rId13"/>
    <p:sldId id="282" r:id="rId14"/>
    <p:sldId id="283" r:id="rId15"/>
    <p:sldId id="284" r:id="rId16"/>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888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8883"/>
          </a:xfrm>
          <a:prstGeom prst="rect">
            <a:avLst/>
          </a:prstGeom>
        </p:spPr>
        <p:txBody>
          <a:bodyPr vert="horz" lIns="91440" tIns="45720" rIns="91440" bIns="45720" rtlCol="0"/>
          <a:lstStyle>
            <a:lvl1pPr algn="r">
              <a:defRPr sz="1200"/>
            </a:lvl1pPr>
          </a:lstStyle>
          <a:p>
            <a:fld id="{E3902801-F70F-4A4F-A387-1029BCE0340B}" type="datetimeFigureOut">
              <a:rPr kumimoji="1" lang="ja-JP" altLang="en-US" smtClean="0"/>
              <a:t>2019/6/30</a:t>
            </a:fld>
            <a:endParaRPr kumimoji="1" lang="ja-JP" altLang="en-US"/>
          </a:p>
        </p:txBody>
      </p:sp>
      <p:sp>
        <p:nvSpPr>
          <p:cNvPr id="4" name="スライド イメージ プレースホルダー 3"/>
          <p:cNvSpPr>
            <a:spLocks noGrp="1" noRot="1" noChangeAspect="1"/>
          </p:cNvSpPr>
          <p:nvPr>
            <p:ph type="sldImg" idx="2"/>
          </p:nvPr>
        </p:nvSpPr>
        <p:spPr>
          <a:xfrm>
            <a:off x="446088" y="1244600"/>
            <a:ext cx="5965825" cy="33559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85764"/>
            <a:ext cx="5486400" cy="39175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6805"/>
            <a:ext cx="2971800" cy="49888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6805"/>
            <a:ext cx="2971800" cy="498883"/>
          </a:xfrm>
          <a:prstGeom prst="rect">
            <a:avLst/>
          </a:prstGeom>
        </p:spPr>
        <p:txBody>
          <a:bodyPr vert="horz" lIns="91440" tIns="45720" rIns="91440" bIns="45720" rtlCol="0" anchor="b"/>
          <a:lstStyle>
            <a:lvl1pPr algn="r">
              <a:defRPr sz="1200"/>
            </a:lvl1pPr>
          </a:lstStyle>
          <a:p>
            <a:fld id="{E05DB74D-6C85-4A63-A4A3-DB3A15F8659E}" type="slidenum">
              <a:rPr kumimoji="1" lang="ja-JP" altLang="en-US" smtClean="0"/>
              <a:t>‹#›</a:t>
            </a:fld>
            <a:endParaRPr kumimoji="1" lang="ja-JP" altLang="en-US"/>
          </a:p>
        </p:txBody>
      </p:sp>
    </p:spTree>
    <p:extLst>
      <p:ext uri="{BB962C8B-B14F-4D97-AF65-F5344CB8AC3E}">
        <p14:creationId xmlns:p14="http://schemas.microsoft.com/office/powerpoint/2010/main" val="35081599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0459C53-1B20-4C8F-B70C-1DCE331C40B5}" type="datetime1">
              <a:rPr lang="en-US" altLang="ja-JP" smtClean="0"/>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E7C39EB-686A-435C-9163-3E6FD7B78581}" type="datetime1">
              <a:rPr lang="en-US" altLang="ja-JP" smtClean="0"/>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176C302-C338-48F9-8BCB-7547E80EDBE2}" type="datetime1">
              <a:rPr lang="en-US" altLang="ja-JP" smtClean="0"/>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D12DF36-53C5-4490-ABBA-05CA12322550}" type="datetime1">
              <a:rPr lang="en-US" altLang="ja-JP" smtClean="0"/>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9EE0DC-C4F0-481C-A645-7A1EB805422B}" type="datetime1">
              <a:rPr lang="en-US" altLang="ja-JP" smtClean="0"/>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1FBFD3C-99FA-4F2F-AAC7-B1F1C65B4BFE}" type="datetime1">
              <a:rPr lang="en-US" altLang="ja-JP" smtClean="0"/>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E99338B-7D5A-4F6D-9931-F70580AEAE7E}" type="datetime1">
              <a:rPr lang="en-US" altLang="ja-JP" smtClean="0"/>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9D7260-5A24-4469-BF35-EC06ADC9DA70}" type="datetime1">
              <a:rPr lang="en-US" altLang="ja-JP" smtClean="0"/>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5690A2-EF43-42B8-B4EA-DD7B0C5C1285}" type="datetime1">
              <a:rPr lang="en-US" altLang="ja-JP" smtClean="0"/>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A0FB371-E1AC-4102-BA36-4C76D8590901}" type="datetime1">
              <a:rPr lang="en-US" altLang="ja-JP" smtClean="0"/>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DA924C0-AC6F-4AB2-AFCE-29BDEC7F659C}" type="datetime1">
              <a:rPr lang="en-US" altLang="ja-JP" smtClean="0"/>
              <a:t>6/30/2019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853C5BF-5693-4255-ADE6-C99A1DF4AA2D}" type="datetime1">
              <a:rPr lang="en-US" altLang="ja-JP" smtClean="0"/>
              <a:t>6/30/2019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C35309D-68F6-49C2-B51C-D17C54CAEB65}" type="datetime1">
              <a:rPr lang="en-US" altLang="ja-JP" smtClean="0"/>
              <a:t>6/30/2019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08A92E-77C3-4C10-A8A1-7B42D116BE0A}" type="datetime1">
              <a:rPr lang="en-US" altLang="ja-JP" smtClean="0"/>
              <a:t>6/30/2019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5C1F8EF-2766-49DA-8F6C-9E2F293D9DD4}" type="datetime1">
              <a:rPr lang="en-US" altLang="ja-JP" smtClean="0"/>
              <a:t>6/30/2019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D8F0DFC6-5854-4C6A-A4BD-5EA66262F8D3}" type="datetime1">
              <a:rPr lang="en-US" altLang="ja-JP" smtClean="0"/>
              <a:t>6/30/2019</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52D0105-3DB3-407A-A95D-E4670421B14F}" type="datetime1">
              <a:rPr lang="en-US" altLang="ja-JP" smtClean="0"/>
              <a:t>6/30/2019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hf sldNum="0" hdr="0" ftr="0" dt="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bi.sakura.ne.jp/activities/wp-admin/" TargetMode="External"/><Relationship Id="rId2" Type="http://schemas.openxmlformats.org/officeDocument/2006/relationships/hyperlink" Target="https://abi.sakura.ne.jp/activities/%e7%a0%94%e4%bf%a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abi.sakura.ne.jp/activitie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E5A9D7-3694-4FBF-9FFE-CF98E76FAC26}"/>
              </a:ext>
            </a:extLst>
          </p:cNvPr>
          <p:cNvSpPr>
            <a:spLocks noGrp="1"/>
          </p:cNvSpPr>
          <p:nvPr>
            <p:ph type="ctrTitle"/>
          </p:nvPr>
        </p:nvSpPr>
        <p:spPr>
          <a:xfrm>
            <a:off x="410816" y="1815547"/>
            <a:ext cx="9488557" cy="2517914"/>
          </a:xfrm>
        </p:spPr>
        <p:txBody>
          <a:bodyPr/>
          <a:lstStyle/>
          <a:p>
            <a:pPr algn="ctr"/>
            <a:r>
              <a:rPr lang="ja-JP" altLang="en-US" sz="3600" dirty="0"/>
              <a:t>子どもまつり推進委員会 第１回</a:t>
            </a:r>
            <a:br>
              <a:rPr lang="ja-JP" altLang="en-US" sz="3600" dirty="0"/>
            </a:br>
            <a:br>
              <a:rPr lang="ja-JP" altLang="en-US" sz="3600" dirty="0"/>
            </a:br>
            <a:r>
              <a:rPr lang="ja-JP" altLang="en-US" sz="2800" dirty="0"/>
              <a:t>子どもまつりとパソコン楽しみ隊</a:t>
            </a:r>
            <a:endParaRPr kumimoji="1" lang="ja-JP" altLang="en-US" sz="2800" dirty="0"/>
          </a:p>
        </p:txBody>
      </p:sp>
      <p:sp>
        <p:nvSpPr>
          <p:cNvPr id="3" name="字幕 2">
            <a:extLst>
              <a:ext uri="{FF2B5EF4-FFF2-40B4-BE49-F238E27FC236}">
                <a16:creationId xmlns:a16="http://schemas.microsoft.com/office/drawing/2014/main" id="{00C2B0B2-35FE-4BBD-A643-42F545F7A4A0}"/>
              </a:ext>
            </a:extLst>
          </p:cNvPr>
          <p:cNvSpPr>
            <a:spLocks noGrp="1"/>
          </p:cNvSpPr>
          <p:nvPr>
            <p:ph type="subTitle" idx="1"/>
          </p:nvPr>
        </p:nvSpPr>
        <p:spPr>
          <a:xfrm>
            <a:off x="410816" y="4938728"/>
            <a:ext cx="9488557" cy="1096899"/>
          </a:xfrm>
        </p:spPr>
        <p:txBody>
          <a:bodyPr>
            <a:normAutofit/>
          </a:bodyPr>
          <a:lstStyle/>
          <a:p>
            <a:pPr algn="ctr"/>
            <a:endParaRPr lang="ja-JP" altLang="en-US" dirty="0"/>
          </a:p>
          <a:p>
            <a:pPr algn="ctr"/>
            <a:r>
              <a:rPr kumimoji="1" lang="en-US" altLang="ja-JP" dirty="0"/>
              <a:t>2019</a:t>
            </a:r>
            <a:r>
              <a:rPr kumimoji="1" lang="ja-JP" altLang="en-US" dirty="0"/>
              <a:t>年</a:t>
            </a:r>
            <a:r>
              <a:rPr lang="en-US" altLang="ja-JP" dirty="0"/>
              <a:t>5</a:t>
            </a:r>
            <a:r>
              <a:rPr kumimoji="1" lang="ja-JP" altLang="en-US" dirty="0"/>
              <a:t>月 比留間</a:t>
            </a:r>
          </a:p>
        </p:txBody>
      </p:sp>
      <p:sp>
        <p:nvSpPr>
          <p:cNvPr id="4" name="テキスト ボックス 3">
            <a:extLst>
              <a:ext uri="{FF2B5EF4-FFF2-40B4-BE49-F238E27FC236}">
                <a16:creationId xmlns:a16="http://schemas.microsoft.com/office/drawing/2014/main" id="{5136DE68-E063-4288-A98A-CE5FE38BC1E3}"/>
              </a:ext>
            </a:extLst>
          </p:cNvPr>
          <p:cNvSpPr txBox="1"/>
          <p:nvPr/>
        </p:nvSpPr>
        <p:spPr>
          <a:xfrm>
            <a:off x="9541566" y="6035627"/>
            <a:ext cx="1390124" cy="369332"/>
          </a:xfrm>
          <a:prstGeom prst="rect">
            <a:avLst/>
          </a:prstGeom>
          <a:noFill/>
        </p:spPr>
        <p:txBody>
          <a:bodyPr wrap="none" rtlCol="0">
            <a:spAutoFit/>
          </a:bodyPr>
          <a:lstStyle/>
          <a:p>
            <a:r>
              <a:rPr kumimoji="1" lang="en-US" altLang="ja-JP" dirty="0"/>
              <a:t>20190601</a:t>
            </a:r>
            <a:r>
              <a:rPr kumimoji="1" lang="ja-JP" altLang="en-US" dirty="0"/>
              <a:t>版</a:t>
            </a:r>
          </a:p>
        </p:txBody>
      </p:sp>
    </p:spTree>
    <p:extLst>
      <p:ext uri="{BB962C8B-B14F-4D97-AF65-F5344CB8AC3E}">
        <p14:creationId xmlns:p14="http://schemas.microsoft.com/office/powerpoint/2010/main" val="3612039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F50CB5-855D-499B-8A24-4CDE2DC597F1}"/>
              </a:ext>
            </a:extLst>
          </p:cNvPr>
          <p:cNvSpPr>
            <a:spLocks noGrp="1"/>
          </p:cNvSpPr>
          <p:nvPr>
            <p:ph type="title"/>
          </p:nvPr>
        </p:nvSpPr>
        <p:spPr>
          <a:xfrm>
            <a:off x="677334" y="609600"/>
            <a:ext cx="8596668" cy="556591"/>
          </a:xfrm>
        </p:spPr>
        <p:txBody>
          <a:bodyPr>
            <a:normAutofit fontScale="90000"/>
          </a:bodyPr>
          <a:lstStyle/>
          <a:p>
            <a:r>
              <a:rPr kumimoji="1" lang="ja-JP" altLang="en-US" dirty="0"/>
              <a:t>５</a:t>
            </a:r>
            <a:r>
              <a:rPr kumimoji="1" lang="en-US" altLang="ja-JP" dirty="0"/>
              <a:t>. </a:t>
            </a:r>
            <a:r>
              <a:rPr lang="ja-JP" altLang="en-US" dirty="0"/>
              <a:t>２０１８</a:t>
            </a:r>
            <a:r>
              <a:rPr kumimoji="1" lang="ja-JP" altLang="en-US" dirty="0"/>
              <a:t>年の子どもまつりに一言</a:t>
            </a:r>
          </a:p>
        </p:txBody>
      </p:sp>
      <p:sp>
        <p:nvSpPr>
          <p:cNvPr id="3" name="コンテンツ プレースホルダー 2">
            <a:extLst>
              <a:ext uri="{FF2B5EF4-FFF2-40B4-BE49-F238E27FC236}">
                <a16:creationId xmlns:a16="http://schemas.microsoft.com/office/drawing/2014/main" id="{44C49664-7998-4F52-9FAA-BF913F3A7B41}"/>
              </a:ext>
            </a:extLst>
          </p:cNvPr>
          <p:cNvSpPr>
            <a:spLocks noGrp="1"/>
          </p:cNvSpPr>
          <p:nvPr>
            <p:ph idx="1"/>
          </p:nvPr>
        </p:nvSpPr>
        <p:spPr>
          <a:xfrm>
            <a:off x="677334" y="1563757"/>
            <a:ext cx="8596668" cy="4477605"/>
          </a:xfrm>
        </p:spPr>
        <p:txBody>
          <a:bodyPr/>
          <a:lstStyle/>
          <a:p>
            <a:pPr marL="0" indent="0">
              <a:buNone/>
            </a:pPr>
            <a:r>
              <a:rPr lang="ja-JP" altLang="en-US" dirty="0"/>
              <a:t>２０１８</a:t>
            </a:r>
            <a:r>
              <a:rPr kumimoji="1" lang="ja-JP" altLang="en-US" dirty="0"/>
              <a:t>年は、子どもにお仕事体験をしていただくことをテーマに、ハローワークに多くの仕事を登録。</a:t>
            </a:r>
          </a:p>
          <a:p>
            <a:pPr marL="0" indent="0">
              <a:buNone/>
            </a:pPr>
            <a:r>
              <a:rPr kumimoji="1" lang="ja-JP" altLang="en-US" dirty="0"/>
              <a:t>誘導・受付係のばかりでなく、</a:t>
            </a:r>
          </a:p>
          <a:p>
            <a:pPr marL="0" indent="0">
              <a:buNone/>
            </a:pPr>
            <a:r>
              <a:rPr kumimoji="1" lang="ja-JP" altLang="en-US" dirty="0"/>
              <a:t>額縁プリクラの撮影を円滑に進めるためのお仕事、</a:t>
            </a:r>
          </a:p>
          <a:p>
            <a:pPr marL="0" indent="0">
              <a:buNone/>
            </a:pPr>
            <a:r>
              <a:rPr kumimoji="1" lang="ja-JP" altLang="en-US" dirty="0"/>
              <a:t>缶バッチを制作するお仕事です。</a:t>
            </a:r>
          </a:p>
          <a:p>
            <a:pPr marL="0" indent="0">
              <a:buNone/>
            </a:pPr>
            <a:r>
              <a:rPr kumimoji="1" lang="ja-JP" altLang="en-US" dirty="0"/>
              <a:t>各係の皆様の努力により、子どもたちが楽しくお仕事体験できたと感じています。</a:t>
            </a:r>
          </a:p>
          <a:p>
            <a:pPr marL="0" indent="0">
              <a:buNone/>
            </a:pPr>
            <a:r>
              <a:rPr lang="ja-JP" altLang="en-US" dirty="0"/>
              <a:t>ハローワークで来た子どもたちが、額縁プリクラや缶バッチのお客様として再来訪していだいた姿を多く目にしました。今後とも、子どもまつりで子どもたちの笑顔を楽しみましょう。</a:t>
            </a:r>
            <a:endParaRPr kumimoji="1" lang="ja-JP" altLang="en-US" dirty="0"/>
          </a:p>
          <a:p>
            <a:pPr marL="0" indent="0">
              <a:buNone/>
            </a:pPr>
            <a:endParaRPr kumimoji="1" lang="ja-JP" altLang="en-US" dirty="0"/>
          </a:p>
        </p:txBody>
      </p:sp>
    </p:spTree>
    <p:extLst>
      <p:ext uri="{BB962C8B-B14F-4D97-AF65-F5344CB8AC3E}">
        <p14:creationId xmlns:p14="http://schemas.microsoft.com/office/powerpoint/2010/main" val="3862170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F50CB5-855D-499B-8A24-4CDE2DC597F1}"/>
              </a:ext>
            </a:extLst>
          </p:cNvPr>
          <p:cNvSpPr>
            <a:spLocks noGrp="1"/>
          </p:cNvSpPr>
          <p:nvPr>
            <p:ph type="title"/>
          </p:nvPr>
        </p:nvSpPr>
        <p:spPr>
          <a:xfrm>
            <a:off x="677334" y="609600"/>
            <a:ext cx="8596668" cy="556591"/>
          </a:xfrm>
        </p:spPr>
        <p:txBody>
          <a:bodyPr>
            <a:normAutofit fontScale="90000"/>
          </a:bodyPr>
          <a:lstStyle/>
          <a:p>
            <a:r>
              <a:rPr kumimoji="1" lang="ja-JP" altLang="en-US" dirty="0"/>
              <a:t>６</a:t>
            </a:r>
            <a:r>
              <a:rPr kumimoji="1" lang="en-US" altLang="ja-JP" dirty="0"/>
              <a:t>. </a:t>
            </a:r>
            <a:r>
              <a:rPr kumimoji="1" lang="ja-JP" altLang="en-US" dirty="0"/>
              <a:t>２０１９年　第２５回あびこ子どもまつり</a:t>
            </a:r>
          </a:p>
        </p:txBody>
      </p:sp>
      <p:sp>
        <p:nvSpPr>
          <p:cNvPr id="3" name="コンテンツ プレースホルダー 2">
            <a:extLst>
              <a:ext uri="{FF2B5EF4-FFF2-40B4-BE49-F238E27FC236}">
                <a16:creationId xmlns:a16="http://schemas.microsoft.com/office/drawing/2014/main" id="{44C49664-7998-4F52-9FAA-BF913F3A7B41}"/>
              </a:ext>
            </a:extLst>
          </p:cNvPr>
          <p:cNvSpPr>
            <a:spLocks noGrp="1"/>
          </p:cNvSpPr>
          <p:nvPr>
            <p:ph idx="1"/>
          </p:nvPr>
        </p:nvSpPr>
        <p:spPr>
          <a:xfrm>
            <a:off x="677334" y="1563757"/>
            <a:ext cx="8596668" cy="4477605"/>
          </a:xfrm>
        </p:spPr>
        <p:txBody>
          <a:bodyPr/>
          <a:lstStyle/>
          <a:p>
            <a:r>
              <a:rPr kumimoji="1" lang="ja-JP" altLang="en-US" dirty="0"/>
              <a:t>２０１９年１０月２０日</a:t>
            </a:r>
            <a:r>
              <a:rPr kumimoji="1" lang="en-US" altLang="ja-JP" dirty="0"/>
              <a:t>(</a:t>
            </a:r>
            <a:r>
              <a:rPr kumimoji="1" lang="ja-JP" altLang="en-US" dirty="0"/>
              <a:t>日</a:t>
            </a:r>
            <a:r>
              <a:rPr kumimoji="1" lang="en-US" altLang="ja-JP" dirty="0"/>
              <a:t>)</a:t>
            </a:r>
            <a:r>
              <a:rPr kumimoji="1" lang="ja-JP" altLang="en-US" dirty="0"/>
              <a:t>開催</a:t>
            </a:r>
          </a:p>
          <a:p>
            <a:r>
              <a:rPr lang="ja-JP" altLang="en-US" dirty="0"/>
              <a:t>２５周年となるので２５周年</a:t>
            </a:r>
            <a:r>
              <a:rPr kumimoji="1" lang="ja-JP" altLang="en-US" dirty="0"/>
              <a:t>記念事業を計画する</a:t>
            </a:r>
          </a:p>
          <a:p>
            <a:r>
              <a:rPr lang="ja-JP" altLang="en-US" dirty="0"/>
              <a:t>４月より準備会を開催。参加を求められている。</a:t>
            </a:r>
          </a:p>
          <a:p>
            <a:pPr lvl="1"/>
            <a:r>
              <a:rPr kumimoji="1" lang="ja-JP" altLang="en-US" dirty="0"/>
              <a:t>企画の提案</a:t>
            </a:r>
          </a:p>
          <a:p>
            <a:pPr lvl="1"/>
            <a:r>
              <a:rPr lang="ja-JP" altLang="en-US" dirty="0"/>
              <a:t>準備の実施</a:t>
            </a:r>
          </a:p>
          <a:p>
            <a:pPr lvl="1"/>
            <a:r>
              <a:rPr lang="ja-JP" altLang="en-US" dirty="0"/>
              <a:t>当日のサポート</a:t>
            </a:r>
          </a:p>
          <a:p>
            <a:pPr lvl="1"/>
            <a:r>
              <a:rPr lang="ja-JP" altLang="en-US" dirty="0"/>
              <a:t>頻繁に準備会が開催されると思料</a:t>
            </a:r>
          </a:p>
          <a:p>
            <a:pPr lvl="1"/>
            <a:r>
              <a:rPr lang="ja-JP" altLang="en-US" dirty="0"/>
              <a:t>２０周年記念事業は、宇宙をテーマに実施。ホールを使用。</a:t>
            </a:r>
          </a:p>
          <a:p>
            <a:r>
              <a:rPr lang="ja-JP" altLang="en-US" dirty="0"/>
              <a:t>実行委員会は、例年通り、６月下旬から開催</a:t>
            </a:r>
          </a:p>
          <a:p>
            <a:r>
              <a:rPr kumimoji="1" lang="ja-JP" altLang="en-US" dirty="0"/>
              <a:t>準備会・企画に参加するメンバー数名を追加</a:t>
            </a:r>
          </a:p>
        </p:txBody>
      </p:sp>
    </p:spTree>
    <p:extLst>
      <p:ext uri="{BB962C8B-B14F-4D97-AF65-F5344CB8AC3E}">
        <p14:creationId xmlns:p14="http://schemas.microsoft.com/office/powerpoint/2010/main" val="726410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F50CB5-855D-499B-8A24-4CDE2DC597F1}"/>
              </a:ext>
            </a:extLst>
          </p:cNvPr>
          <p:cNvSpPr>
            <a:spLocks noGrp="1"/>
          </p:cNvSpPr>
          <p:nvPr>
            <p:ph type="title"/>
          </p:nvPr>
        </p:nvSpPr>
        <p:spPr>
          <a:xfrm>
            <a:off x="677334" y="609600"/>
            <a:ext cx="8596668" cy="556591"/>
          </a:xfrm>
        </p:spPr>
        <p:txBody>
          <a:bodyPr>
            <a:normAutofit fontScale="90000"/>
          </a:bodyPr>
          <a:lstStyle/>
          <a:p>
            <a:r>
              <a:rPr lang="en-US" altLang="ja-JP" dirty="0"/>
              <a:t>7</a:t>
            </a:r>
            <a:r>
              <a:rPr lang="ja-JP" altLang="en-US" dirty="0"/>
              <a:t>．</a:t>
            </a:r>
            <a:r>
              <a:rPr lang="en-US" altLang="ja-JP" dirty="0"/>
              <a:t> </a:t>
            </a:r>
            <a:r>
              <a:rPr lang="ja-JP" altLang="en-US" dirty="0"/>
              <a:t>２０１９年パソ隊子どもまつり</a:t>
            </a:r>
            <a:r>
              <a:rPr kumimoji="1" lang="ja-JP" altLang="en-US" dirty="0"/>
              <a:t>推進体制</a:t>
            </a:r>
          </a:p>
        </p:txBody>
      </p:sp>
      <p:sp>
        <p:nvSpPr>
          <p:cNvPr id="3" name="コンテンツ プレースホルダー 2">
            <a:extLst>
              <a:ext uri="{FF2B5EF4-FFF2-40B4-BE49-F238E27FC236}">
                <a16:creationId xmlns:a16="http://schemas.microsoft.com/office/drawing/2014/main" id="{44C49664-7998-4F52-9FAA-BF913F3A7B41}"/>
              </a:ext>
            </a:extLst>
          </p:cNvPr>
          <p:cNvSpPr>
            <a:spLocks noGrp="1"/>
          </p:cNvSpPr>
          <p:nvPr>
            <p:ph idx="1"/>
          </p:nvPr>
        </p:nvSpPr>
        <p:spPr>
          <a:xfrm>
            <a:off x="677334" y="1166191"/>
            <a:ext cx="8596668" cy="5446644"/>
          </a:xfrm>
        </p:spPr>
        <p:txBody>
          <a:bodyPr>
            <a:normAutofit lnSpcReduction="10000"/>
          </a:bodyPr>
          <a:lstStyle/>
          <a:p>
            <a:r>
              <a:rPr lang="ja-JP" altLang="en-US" dirty="0"/>
              <a:t>子どもまつりの推進はチームで対応。実行委員会は各担当が交代で出席</a:t>
            </a:r>
          </a:p>
          <a:p>
            <a:r>
              <a:rPr kumimoji="1" lang="ja-JP" altLang="en-US" dirty="0"/>
              <a:t>誘導受付担当	  </a:t>
            </a:r>
            <a:r>
              <a:rPr kumimoji="1" lang="en-US" altLang="ja-JP" dirty="0"/>
              <a:t>3</a:t>
            </a:r>
            <a:r>
              <a:rPr lang="ja-JP" altLang="en-US" dirty="0"/>
              <a:t>名</a:t>
            </a:r>
            <a:endParaRPr kumimoji="1" lang="ja-JP" altLang="en-US" dirty="0"/>
          </a:p>
          <a:p>
            <a:pPr lvl="1"/>
            <a:r>
              <a:rPr lang="ja-JP" altLang="en-US" dirty="0"/>
              <a:t>誘導と受付の手順の確認・受付票の準備・管理表の準備・ポスターの準備</a:t>
            </a:r>
          </a:p>
          <a:p>
            <a:pPr lvl="1"/>
            <a:r>
              <a:rPr lang="ja-JP" altLang="en-US" dirty="0"/>
              <a:t>消耗品の調達・昼食の調達・会計</a:t>
            </a:r>
            <a:endParaRPr lang="en-US" altLang="ja-JP" dirty="0"/>
          </a:p>
          <a:p>
            <a:pPr lvl="1"/>
            <a:r>
              <a:rPr lang="ja-JP" altLang="en-US" dirty="0"/>
              <a:t>会場レイアウト・実施要領・準備要領</a:t>
            </a:r>
            <a:endParaRPr kumimoji="1" lang="ja-JP" altLang="en-US" dirty="0"/>
          </a:p>
          <a:p>
            <a:r>
              <a:rPr kumimoji="1" lang="ja-JP" altLang="en-US" dirty="0"/>
              <a:t>額縁プリクラ担当</a:t>
            </a:r>
            <a:r>
              <a:rPr lang="ja-JP" altLang="en-US" dirty="0"/>
              <a:t>	</a:t>
            </a:r>
            <a:r>
              <a:rPr lang="en-US" altLang="ja-JP" dirty="0"/>
              <a:t>3</a:t>
            </a:r>
            <a:r>
              <a:rPr lang="ja-JP" altLang="en-US" dirty="0"/>
              <a:t>名</a:t>
            </a:r>
          </a:p>
          <a:p>
            <a:pPr lvl="1"/>
            <a:r>
              <a:rPr kumimoji="1" lang="ja-JP" altLang="en-US" dirty="0"/>
              <a:t>要員調達・事前研修・額縁の公募・決定・備品調達・カメラマンの育成</a:t>
            </a:r>
          </a:p>
          <a:p>
            <a:pPr lvl="1"/>
            <a:r>
              <a:rPr kumimoji="1" lang="ja-JP" altLang="en-US" dirty="0"/>
              <a:t>額縁プリクラ印刷マクロの調整・額縁プリクの手順の確認・消耗品調達の要求</a:t>
            </a:r>
          </a:p>
          <a:p>
            <a:r>
              <a:rPr lang="ja-JP" altLang="en-US" dirty="0"/>
              <a:t>缶バッチ担当	</a:t>
            </a:r>
            <a:r>
              <a:rPr lang="en-US" altLang="ja-JP" dirty="0"/>
              <a:t>	2~3</a:t>
            </a:r>
            <a:r>
              <a:rPr lang="ja-JP" altLang="en-US" dirty="0"/>
              <a:t>名</a:t>
            </a:r>
          </a:p>
          <a:p>
            <a:pPr lvl="1"/>
            <a:r>
              <a:rPr kumimoji="1" lang="ja-JP" altLang="en-US" dirty="0"/>
              <a:t>要員調達・事前研修・塗り絵画像の公募・決定・備品調達</a:t>
            </a:r>
          </a:p>
          <a:p>
            <a:pPr lvl="1"/>
            <a:r>
              <a:rPr kumimoji="1" lang="ja-JP" altLang="en-US" dirty="0"/>
              <a:t>缶バッチの手順の確認・缶バッチ印刷用紙の</a:t>
            </a:r>
            <a:r>
              <a:rPr lang="ja-JP" altLang="en-US" dirty="0"/>
              <a:t>確認・消耗品調達の要求</a:t>
            </a:r>
            <a:endParaRPr kumimoji="1" lang="ja-JP" altLang="en-US" dirty="0"/>
          </a:p>
          <a:p>
            <a:pPr lvl="1"/>
            <a:r>
              <a:rPr kumimoji="1" lang="ja-JP" altLang="en-US" dirty="0"/>
              <a:t>ペイントの技術力向上の推進・</a:t>
            </a:r>
            <a:r>
              <a:rPr lang="ja-JP" altLang="en-US" dirty="0"/>
              <a:t>缶バッチ制作技術の向上の推進</a:t>
            </a:r>
            <a:endParaRPr lang="en-US" altLang="ja-JP" dirty="0"/>
          </a:p>
          <a:p>
            <a:r>
              <a:rPr lang="ja-JP" altLang="en-US" dirty="0"/>
              <a:t>全体統括担当		</a:t>
            </a:r>
            <a:r>
              <a:rPr lang="en-US" altLang="ja-JP" dirty="0"/>
              <a:t>2~3</a:t>
            </a:r>
            <a:r>
              <a:rPr lang="ja-JP" altLang="en-US" dirty="0"/>
              <a:t>名</a:t>
            </a:r>
          </a:p>
          <a:p>
            <a:pPr lvl="1"/>
            <a:r>
              <a:rPr lang="ja-JP" altLang="en-US" dirty="0"/>
              <a:t>全体の進捗の点検</a:t>
            </a:r>
          </a:p>
          <a:p>
            <a:pPr lvl="1"/>
            <a:r>
              <a:rPr lang="ja-JP" altLang="en-US" dirty="0"/>
              <a:t>要員調達の支援</a:t>
            </a:r>
          </a:p>
          <a:p>
            <a:pPr lvl="1"/>
            <a:endParaRPr kumimoji="1" lang="ja-JP" altLang="en-US" dirty="0"/>
          </a:p>
        </p:txBody>
      </p:sp>
      <p:sp>
        <p:nvSpPr>
          <p:cNvPr id="4" name="テキスト ボックス 3">
            <a:extLst>
              <a:ext uri="{FF2B5EF4-FFF2-40B4-BE49-F238E27FC236}">
                <a16:creationId xmlns:a16="http://schemas.microsoft.com/office/drawing/2014/main" id="{96E09E44-3A36-411C-9E62-64E952A3CAA9}"/>
              </a:ext>
            </a:extLst>
          </p:cNvPr>
          <p:cNvSpPr txBox="1"/>
          <p:nvPr/>
        </p:nvSpPr>
        <p:spPr>
          <a:xfrm>
            <a:off x="5592417" y="5460976"/>
            <a:ext cx="3877985" cy="461665"/>
          </a:xfrm>
          <a:prstGeom prst="rect">
            <a:avLst/>
          </a:prstGeom>
          <a:noFill/>
        </p:spPr>
        <p:txBody>
          <a:bodyPr wrap="none" rtlCol="0">
            <a:spAutoFit/>
          </a:bodyPr>
          <a:lstStyle/>
          <a:p>
            <a:r>
              <a:rPr kumimoji="1" lang="ja-JP" altLang="en-US" sz="2400" dirty="0">
                <a:solidFill>
                  <a:srgbClr val="92D050"/>
                </a:solidFill>
                <a:hlinkClick r:id="rId2">
                  <a:extLst>
                    <a:ext uri="{A12FA001-AC4F-418D-AE19-62706E023703}">
                      <ahyp:hlinkClr xmlns:ahyp="http://schemas.microsoft.com/office/drawing/2018/hyperlinkcolor" val="tx"/>
                    </a:ext>
                  </a:extLst>
                </a:hlinkClick>
              </a:rPr>
              <a:t>子どもまつりのための研修</a:t>
            </a:r>
            <a:endParaRPr kumimoji="1" lang="ja-JP" altLang="en-US" sz="2400" dirty="0">
              <a:solidFill>
                <a:srgbClr val="92D050"/>
              </a:solidFill>
            </a:endParaRPr>
          </a:p>
        </p:txBody>
      </p:sp>
      <p:sp>
        <p:nvSpPr>
          <p:cNvPr id="5" name="テキスト ボックス 4">
            <a:extLst>
              <a:ext uri="{FF2B5EF4-FFF2-40B4-BE49-F238E27FC236}">
                <a16:creationId xmlns:a16="http://schemas.microsoft.com/office/drawing/2014/main" id="{DDF23C5A-520D-4089-B2D5-BA3147BDE64C}"/>
              </a:ext>
            </a:extLst>
          </p:cNvPr>
          <p:cNvSpPr txBox="1"/>
          <p:nvPr/>
        </p:nvSpPr>
        <p:spPr>
          <a:xfrm>
            <a:off x="5592417" y="6017567"/>
            <a:ext cx="4493538" cy="461665"/>
          </a:xfrm>
          <a:prstGeom prst="rect">
            <a:avLst/>
          </a:prstGeom>
          <a:noFill/>
        </p:spPr>
        <p:txBody>
          <a:bodyPr wrap="none" rtlCol="0">
            <a:spAutoFit/>
          </a:bodyPr>
          <a:lstStyle/>
          <a:p>
            <a:r>
              <a:rPr kumimoji="1" lang="ja-JP" altLang="en-US" sz="2400" dirty="0">
                <a:solidFill>
                  <a:srgbClr val="92D050"/>
                </a:solidFill>
                <a:hlinkClick r:id="rId3">
                  <a:extLst>
                    <a:ext uri="{A12FA001-AC4F-418D-AE19-62706E023703}">
                      <ahyp:hlinkClr xmlns:ahyp="http://schemas.microsoft.com/office/drawing/2018/hyperlinkcolor" val="tx"/>
                    </a:ext>
                  </a:extLst>
                </a:hlinkClick>
              </a:rPr>
              <a:t>情報共有サイトにユーザー登録</a:t>
            </a:r>
            <a:endParaRPr kumimoji="1" lang="ja-JP" altLang="en-US" sz="2400" dirty="0">
              <a:solidFill>
                <a:srgbClr val="92D050"/>
              </a:solidFill>
            </a:endParaRPr>
          </a:p>
        </p:txBody>
      </p:sp>
    </p:spTree>
    <p:extLst>
      <p:ext uri="{BB962C8B-B14F-4D97-AF65-F5344CB8AC3E}">
        <p14:creationId xmlns:p14="http://schemas.microsoft.com/office/powerpoint/2010/main" val="406240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3295C3-CAAB-4035-8B57-028BC025587A}"/>
              </a:ext>
            </a:extLst>
          </p:cNvPr>
          <p:cNvSpPr>
            <a:spLocks noGrp="1"/>
          </p:cNvSpPr>
          <p:nvPr>
            <p:ph type="title"/>
          </p:nvPr>
        </p:nvSpPr>
        <p:spPr/>
        <p:txBody>
          <a:bodyPr/>
          <a:lstStyle/>
          <a:p>
            <a:r>
              <a:rPr lang="ja-JP" altLang="en-US" sz="3200" dirty="0"/>
              <a:t>８．希望する担当と実行委員会出席</a:t>
            </a:r>
          </a:p>
        </p:txBody>
      </p:sp>
      <p:graphicFrame>
        <p:nvGraphicFramePr>
          <p:cNvPr id="5" name="コンテンツ プレースホルダー 4">
            <a:extLst>
              <a:ext uri="{FF2B5EF4-FFF2-40B4-BE49-F238E27FC236}">
                <a16:creationId xmlns:a16="http://schemas.microsoft.com/office/drawing/2014/main" id="{0D11B82F-4807-4A35-990B-087E19ADE74F}"/>
              </a:ext>
            </a:extLst>
          </p:cNvPr>
          <p:cNvGraphicFramePr>
            <a:graphicFrameLocks noGrp="1"/>
          </p:cNvGraphicFramePr>
          <p:nvPr>
            <p:ph idx="1"/>
            <p:extLst>
              <p:ext uri="{D42A27DB-BD31-4B8C-83A1-F6EECF244321}">
                <p14:modId xmlns:p14="http://schemas.microsoft.com/office/powerpoint/2010/main" val="2324145210"/>
              </p:ext>
            </p:extLst>
          </p:nvPr>
        </p:nvGraphicFramePr>
        <p:xfrm>
          <a:off x="783881" y="1493940"/>
          <a:ext cx="9552815" cy="1935060"/>
        </p:xfrm>
        <a:graphic>
          <a:graphicData uri="http://schemas.openxmlformats.org/drawingml/2006/table">
            <a:tbl>
              <a:tblPr firstRow="1" bandRow="1">
                <a:tableStyleId>{5C22544A-7EE6-4342-B048-85BDC9FD1C3A}</a:tableStyleId>
              </a:tblPr>
              <a:tblGrid>
                <a:gridCol w="2383506">
                  <a:extLst>
                    <a:ext uri="{9D8B030D-6E8A-4147-A177-3AD203B41FA5}">
                      <a16:colId xmlns:a16="http://schemas.microsoft.com/office/drawing/2014/main" val="2772954334"/>
                    </a:ext>
                  </a:extLst>
                </a:gridCol>
                <a:gridCol w="1075051">
                  <a:extLst>
                    <a:ext uri="{9D8B030D-6E8A-4147-A177-3AD203B41FA5}">
                      <a16:colId xmlns:a16="http://schemas.microsoft.com/office/drawing/2014/main" val="3332005445"/>
                    </a:ext>
                  </a:extLst>
                </a:gridCol>
                <a:gridCol w="6094258">
                  <a:extLst>
                    <a:ext uri="{9D8B030D-6E8A-4147-A177-3AD203B41FA5}">
                      <a16:colId xmlns:a16="http://schemas.microsoft.com/office/drawing/2014/main" val="3707448523"/>
                    </a:ext>
                  </a:extLst>
                </a:gridCol>
              </a:tblGrid>
              <a:tr h="387012">
                <a:tc>
                  <a:txBody>
                    <a:bodyPr/>
                    <a:lstStyle/>
                    <a:p>
                      <a:r>
                        <a:rPr kumimoji="1" lang="ja-JP" altLang="en-US" dirty="0"/>
                        <a:t>担当</a:t>
                      </a:r>
                    </a:p>
                  </a:txBody>
                  <a:tcPr/>
                </a:tc>
                <a:tc>
                  <a:txBody>
                    <a:bodyPr/>
                    <a:lstStyle/>
                    <a:p>
                      <a:endParaRPr kumimoji="1" lang="ja-JP" altLang="en-US"/>
                    </a:p>
                  </a:txBody>
                  <a:tcPr/>
                </a:tc>
                <a:tc>
                  <a:txBody>
                    <a:bodyPr/>
                    <a:lstStyle/>
                    <a:p>
                      <a:r>
                        <a:rPr kumimoji="1" lang="ja-JP" altLang="en-US" dirty="0"/>
                        <a:t>担当者</a:t>
                      </a:r>
                    </a:p>
                  </a:txBody>
                  <a:tcPr/>
                </a:tc>
                <a:extLst>
                  <a:ext uri="{0D108BD9-81ED-4DB2-BD59-A6C34878D82A}">
                    <a16:rowId xmlns:a16="http://schemas.microsoft.com/office/drawing/2014/main" val="516366432"/>
                  </a:ext>
                </a:extLst>
              </a:tr>
              <a:tr h="387012">
                <a:tc>
                  <a:txBody>
                    <a:bodyPr/>
                    <a:lstStyle/>
                    <a:p>
                      <a:r>
                        <a:rPr kumimoji="1" lang="ja-JP" altLang="en-US" dirty="0"/>
                        <a:t>誘導受付担当</a:t>
                      </a:r>
                    </a:p>
                  </a:txBody>
                  <a:tcPr/>
                </a:tc>
                <a:tc>
                  <a:txBody>
                    <a:bodyPr/>
                    <a:lstStyle/>
                    <a:p>
                      <a:endParaRPr kumimoji="1" lang="ja-JP" altLang="en-US" dirty="0"/>
                    </a:p>
                  </a:txBody>
                  <a:tcPr/>
                </a:tc>
                <a:tc>
                  <a:txBody>
                    <a:bodyPr/>
                    <a:lstStyle/>
                    <a:p>
                      <a:r>
                        <a:rPr kumimoji="1" lang="ja-JP" altLang="en-US" dirty="0"/>
                        <a:t>川嶋、河出、坂本、</a:t>
                      </a:r>
                    </a:p>
                  </a:txBody>
                  <a:tcPr/>
                </a:tc>
                <a:extLst>
                  <a:ext uri="{0D108BD9-81ED-4DB2-BD59-A6C34878D82A}">
                    <a16:rowId xmlns:a16="http://schemas.microsoft.com/office/drawing/2014/main" val="2940549909"/>
                  </a:ext>
                </a:extLst>
              </a:tr>
              <a:tr h="387012">
                <a:tc>
                  <a:txBody>
                    <a:bodyPr/>
                    <a:lstStyle/>
                    <a:p>
                      <a:r>
                        <a:rPr kumimoji="1" lang="ja-JP" altLang="en-US" dirty="0"/>
                        <a:t>額縁プリクラ担当</a:t>
                      </a:r>
                    </a:p>
                  </a:txBody>
                  <a:tcPr/>
                </a:tc>
                <a:tc>
                  <a:txBody>
                    <a:bodyPr/>
                    <a:lstStyle/>
                    <a:p>
                      <a:endParaRPr kumimoji="1" lang="ja-JP" altLang="en-US" dirty="0"/>
                    </a:p>
                  </a:txBody>
                  <a:tcPr/>
                </a:tc>
                <a:tc>
                  <a:txBody>
                    <a:bodyPr/>
                    <a:lstStyle/>
                    <a:p>
                      <a:r>
                        <a:rPr kumimoji="1" lang="ja-JP" altLang="en-US" dirty="0"/>
                        <a:t>桑田、飯塚、萩谷、可児、長沼、　</a:t>
                      </a:r>
                    </a:p>
                  </a:txBody>
                  <a:tcPr/>
                </a:tc>
                <a:extLst>
                  <a:ext uri="{0D108BD9-81ED-4DB2-BD59-A6C34878D82A}">
                    <a16:rowId xmlns:a16="http://schemas.microsoft.com/office/drawing/2014/main" val="2011382903"/>
                  </a:ext>
                </a:extLst>
              </a:tr>
              <a:tr h="387012">
                <a:tc>
                  <a:txBody>
                    <a:bodyPr/>
                    <a:lstStyle/>
                    <a:p>
                      <a:r>
                        <a:rPr kumimoji="1" lang="ja-JP" altLang="en-US" dirty="0"/>
                        <a:t>缶バッチ担当</a:t>
                      </a:r>
                    </a:p>
                  </a:txBody>
                  <a:tcPr/>
                </a:tc>
                <a:tc>
                  <a:txBody>
                    <a:bodyPr/>
                    <a:lstStyle/>
                    <a:p>
                      <a:endParaRPr kumimoji="1" lang="ja-JP" altLang="en-US" dirty="0"/>
                    </a:p>
                  </a:txBody>
                  <a:tcPr/>
                </a:tc>
                <a:tc>
                  <a:txBody>
                    <a:bodyPr/>
                    <a:lstStyle/>
                    <a:p>
                      <a:r>
                        <a:rPr kumimoji="1" lang="ja-JP" altLang="en-US" dirty="0"/>
                        <a:t>小西、加戸、西野、窪田、</a:t>
                      </a:r>
                    </a:p>
                  </a:txBody>
                  <a:tcPr/>
                </a:tc>
                <a:extLst>
                  <a:ext uri="{0D108BD9-81ED-4DB2-BD59-A6C34878D82A}">
                    <a16:rowId xmlns:a16="http://schemas.microsoft.com/office/drawing/2014/main" val="4244414368"/>
                  </a:ext>
                </a:extLst>
              </a:tr>
              <a:tr h="387012">
                <a:tc>
                  <a:txBody>
                    <a:bodyPr/>
                    <a:lstStyle/>
                    <a:p>
                      <a:r>
                        <a:rPr kumimoji="1" lang="ja-JP" altLang="en-US" dirty="0"/>
                        <a:t>パソ隊事務局</a:t>
                      </a:r>
                    </a:p>
                  </a:txBody>
                  <a:tcPr/>
                </a:tc>
                <a:tc>
                  <a:txBody>
                    <a:bodyPr/>
                    <a:lstStyle/>
                    <a:p>
                      <a:endParaRPr kumimoji="1" lang="ja-JP" altLang="en-US" dirty="0"/>
                    </a:p>
                  </a:txBody>
                  <a:tcPr/>
                </a:tc>
                <a:tc>
                  <a:txBody>
                    <a:bodyPr/>
                    <a:lstStyle/>
                    <a:p>
                      <a:r>
                        <a:rPr kumimoji="1" lang="ja-JP" altLang="en-US" dirty="0"/>
                        <a:t>比留間、丹内、川口</a:t>
                      </a:r>
                      <a:r>
                        <a:rPr kumimoji="1" lang="en-US" altLang="ja-JP" dirty="0"/>
                        <a:t>(25</a:t>
                      </a:r>
                      <a:r>
                        <a:rPr kumimoji="1" lang="ja-JP" altLang="en-US" dirty="0"/>
                        <a:t>周年事業</a:t>
                      </a:r>
                      <a:r>
                        <a:rPr kumimoji="1" lang="en-US" altLang="ja-JP" dirty="0"/>
                        <a:t>)</a:t>
                      </a:r>
                      <a:endParaRPr kumimoji="1" lang="ja-JP" altLang="en-US" dirty="0"/>
                    </a:p>
                  </a:txBody>
                  <a:tcPr/>
                </a:tc>
                <a:extLst>
                  <a:ext uri="{0D108BD9-81ED-4DB2-BD59-A6C34878D82A}">
                    <a16:rowId xmlns:a16="http://schemas.microsoft.com/office/drawing/2014/main" val="790852539"/>
                  </a:ext>
                </a:extLst>
              </a:tr>
            </a:tbl>
          </a:graphicData>
        </a:graphic>
      </p:graphicFrame>
      <p:graphicFrame>
        <p:nvGraphicFramePr>
          <p:cNvPr id="6" name="表 5">
            <a:extLst>
              <a:ext uri="{FF2B5EF4-FFF2-40B4-BE49-F238E27FC236}">
                <a16:creationId xmlns:a16="http://schemas.microsoft.com/office/drawing/2014/main" id="{F12A73A6-9CD6-489D-A5CD-ADB08A331777}"/>
              </a:ext>
            </a:extLst>
          </p:cNvPr>
          <p:cNvGraphicFramePr>
            <a:graphicFrameLocks noGrp="1"/>
          </p:cNvGraphicFramePr>
          <p:nvPr>
            <p:extLst>
              <p:ext uri="{D42A27DB-BD31-4B8C-83A1-F6EECF244321}">
                <p14:modId xmlns:p14="http://schemas.microsoft.com/office/powerpoint/2010/main" val="2470210356"/>
              </p:ext>
            </p:extLst>
          </p:nvPr>
        </p:nvGraphicFramePr>
        <p:xfrm>
          <a:off x="783881" y="3646634"/>
          <a:ext cx="9552815" cy="2560320"/>
        </p:xfrm>
        <a:graphic>
          <a:graphicData uri="http://schemas.openxmlformats.org/drawingml/2006/table">
            <a:tbl>
              <a:tblPr firstRow="1" bandRow="1">
                <a:tableStyleId>{5C22544A-7EE6-4342-B048-85BDC9FD1C3A}</a:tableStyleId>
              </a:tblPr>
              <a:tblGrid>
                <a:gridCol w="2356884">
                  <a:extLst>
                    <a:ext uri="{9D8B030D-6E8A-4147-A177-3AD203B41FA5}">
                      <a16:colId xmlns:a16="http://schemas.microsoft.com/office/drawing/2014/main" val="3369447277"/>
                    </a:ext>
                  </a:extLst>
                </a:gridCol>
                <a:gridCol w="1046922">
                  <a:extLst>
                    <a:ext uri="{9D8B030D-6E8A-4147-A177-3AD203B41FA5}">
                      <a16:colId xmlns:a16="http://schemas.microsoft.com/office/drawing/2014/main" val="514152608"/>
                    </a:ext>
                  </a:extLst>
                </a:gridCol>
                <a:gridCol w="6149009">
                  <a:extLst>
                    <a:ext uri="{9D8B030D-6E8A-4147-A177-3AD203B41FA5}">
                      <a16:colId xmlns:a16="http://schemas.microsoft.com/office/drawing/2014/main" val="3132342548"/>
                    </a:ext>
                  </a:extLst>
                </a:gridCol>
              </a:tblGrid>
              <a:tr h="228987">
                <a:tc>
                  <a:txBody>
                    <a:bodyPr/>
                    <a:lstStyle/>
                    <a:p>
                      <a:r>
                        <a:rPr kumimoji="1" lang="ja-JP" altLang="en-US" dirty="0"/>
                        <a:t>日時</a:t>
                      </a:r>
                    </a:p>
                  </a:txBody>
                  <a:tcPr/>
                </a:tc>
                <a:tc>
                  <a:txBody>
                    <a:bodyPr/>
                    <a:lstStyle/>
                    <a:p>
                      <a:r>
                        <a:rPr kumimoji="1" lang="ja-JP" altLang="en-US" dirty="0"/>
                        <a:t>出席者</a:t>
                      </a:r>
                    </a:p>
                  </a:txBody>
                  <a:tcPr/>
                </a:tc>
                <a:tc>
                  <a:txBody>
                    <a:bodyPr/>
                    <a:lstStyle/>
                    <a:p>
                      <a:r>
                        <a:rPr kumimoji="1" lang="ja-JP" altLang="en-US" dirty="0"/>
                        <a:t>内容</a:t>
                      </a:r>
                    </a:p>
                  </a:txBody>
                  <a:tcPr/>
                </a:tc>
                <a:extLst>
                  <a:ext uri="{0D108BD9-81ED-4DB2-BD59-A6C34878D82A}">
                    <a16:rowId xmlns:a16="http://schemas.microsoft.com/office/drawing/2014/main" val="3410246999"/>
                  </a:ext>
                </a:extLst>
              </a:tr>
              <a:tr h="355086">
                <a:tc>
                  <a:txBody>
                    <a:bodyPr/>
                    <a:lstStyle/>
                    <a:p>
                      <a:r>
                        <a:rPr lang="en-US" altLang="ja-JP" dirty="0">
                          <a:effectLst/>
                        </a:rPr>
                        <a:t>6/29</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土</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15:00~</a:t>
                      </a:r>
                      <a:endParaRPr kumimoji="1" lang="ja-JP" altLang="en-US" dirty="0"/>
                    </a:p>
                  </a:txBody>
                  <a:tcPr/>
                </a:tc>
                <a:tc>
                  <a:txBody>
                    <a:bodyPr/>
                    <a:lstStyle/>
                    <a:p>
                      <a:r>
                        <a:rPr kumimoji="1" lang="ja-JP" altLang="en-US" dirty="0"/>
                        <a:t>比留間</a:t>
                      </a:r>
                    </a:p>
                  </a:txBody>
                  <a:tcPr/>
                </a:tc>
                <a:tc>
                  <a:txBody>
                    <a:bodyPr/>
                    <a:lstStyle/>
                    <a:p>
                      <a:r>
                        <a:rPr lang="ja-JP" altLang="en-US" dirty="0">
                          <a:effectLst/>
                        </a:rPr>
                        <a:t>企画書の確認・企画メンバー決め　など</a:t>
                      </a:r>
                      <a:endParaRPr kumimoji="1" lang="ja-JP" altLang="en-US" dirty="0"/>
                    </a:p>
                  </a:txBody>
                  <a:tcPr/>
                </a:tc>
                <a:extLst>
                  <a:ext uri="{0D108BD9-81ED-4DB2-BD59-A6C34878D82A}">
                    <a16:rowId xmlns:a16="http://schemas.microsoft.com/office/drawing/2014/main" val="2041753212"/>
                  </a:ext>
                </a:extLst>
              </a:tr>
              <a:tr h="3550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effectLst/>
                        </a:rPr>
                        <a:t>8/3</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土</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 10:00~</a:t>
                      </a:r>
                      <a:endParaRPr kumimoji="1" lang="ja-JP" alt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加戸</a:t>
                      </a:r>
                    </a:p>
                  </a:txBody>
                  <a:tcPr/>
                </a:tc>
                <a:tc>
                  <a:txBody>
                    <a:bodyPr/>
                    <a:lstStyle/>
                    <a:p>
                      <a:r>
                        <a:rPr lang="ja-JP" altLang="en-US" dirty="0">
                          <a:effectLst/>
                        </a:rPr>
                        <a:t>団体の企画を持ち寄り調整　パンフ文締切</a:t>
                      </a:r>
                      <a:endParaRPr kumimoji="1" lang="ja-JP" altLang="en-US" dirty="0"/>
                    </a:p>
                  </a:txBody>
                  <a:tcPr/>
                </a:tc>
                <a:extLst>
                  <a:ext uri="{0D108BD9-81ED-4DB2-BD59-A6C34878D82A}">
                    <a16:rowId xmlns:a16="http://schemas.microsoft.com/office/drawing/2014/main" val="417899142"/>
                  </a:ext>
                </a:extLst>
              </a:tr>
              <a:tr h="3624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9/7</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土</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 10:00~</a:t>
                      </a: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丹内</a:t>
                      </a:r>
                    </a:p>
                  </a:txBody>
                  <a:tcPr/>
                </a:tc>
                <a:tc>
                  <a:txBody>
                    <a:bodyPr/>
                    <a:lstStyle/>
                    <a:p>
                      <a:r>
                        <a:rPr lang="ja-JP" altLang="en-US" dirty="0">
                          <a:effectLst/>
                        </a:rPr>
                        <a:t>企画締切　ポスター仕上げ　パンフレット初稿</a:t>
                      </a:r>
                      <a:endParaRPr kumimoji="1" lang="ja-JP" altLang="en-US" dirty="0"/>
                    </a:p>
                  </a:txBody>
                  <a:tcPr/>
                </a:tc>
                <a:extLst>
                  <a:ext uri="{0D108BD9-81ED-4DB2-BD59-A6C34878D82A}">
                    <a16:rowId xmlns:a16="http://schemas.microsoft.com/office/drawing/2014/main" val="2843610232"/>
                  </a:ext>
                </a:extLst>
              </a:tr>
              <a:tr h="3550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10/5</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土</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 10:00~</a:t>
                      </a: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桑田</a:t>
                      </a:r>
                    </a:p>
                  </a:txBody>
                  <a:tcPr/>
                </a:tc>
                <a:tc>
                  <a:txBody>
                    <a:bodyPr/>
                    <a:lstStyle/>
                    <a:p>
                      <a:r>
                        <a:rPr lang="ja-JP" altLang="en-US" dirty="0">
                          <a:effectLst/>
                        </a:rPr>
                        <a:t>パンフレット完成　食品関係説明</a:t>
                      </a:r>
                      <a:endParaRPr kumimoji="1" lang="ja-JP" altLang="en-US" dirty="0"/>
                    </a:p>
                  </a:txBody>
                  <a:tcPr/>
                </a:tc>
                <a:extLst>
                  <a:ext uri="{0D108BD9-81ED-4DB2-BD59-A6C34878D82A}">
                    <a16:rowId xmlns:a16="http://schemas.microsoft.com/office/drawing/2014/main" val="3923844017"/>
                  </a:ext>
                </a:extLst>
              </a:tr>
              <a:tr h="3550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n-lt"/>
                          <a:ea typeface="+mn-ea"/>
                          <a:cs typeface="+mn-cs"/>
                        </a:rPr>
                        <a:t>10/19(</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土</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 14:00~</a:t>
                      </a:r>
                      <a:endParaRPr kumimoji="1" lang="ja-JP" alt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比留間</a:t>
                      </a:r>
                    </a:p>
                  </a:txBody>
                  <a:tcPr/>
                </a:tc>
                <a:tc>
                  <a:txBody>
                    <a:bodyPr/>
                    <a:lstStyle/>
                    <a:p>
                      <a:r>
                        <a:rPr lang="ja-JP" altLang="en-US" dirty="0">
                          <a:effectLst/>
                        </a:rPr>
                        <a:t>駐車券、ハローワークグッズ渡し、精算</a:t>
                      </a:r>
                      <a:endParaRPr kumimoji="1" lang="ja-JP" altLang="en-US" dirty="0"/>
                    </a:p>
                  </a:txBody>
                  <a:tcPr/>
                </a:tc>
                <a:extLst>
                  <a:ext uri="{0D108BD9-81ED-4DB2-BD59-A6C34878D82A}">
                    <a16:rowId xmlns:a16="http://schemas.microsoft.com/office/drawing/2014/main" val="1965244730"/>
                  </a:ext>
                </a:extLst>
              </a:tr>
              <a:tr h="3550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11/9</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土</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 10:00</a:t>
                      </a: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川嶋</a:t>
                      </a:r>
                    </a:p>
                  </a:txBody>
                  <a:tcPr/>
                </a:tc>
                <a:tc>
                  <a:txBody>
                    <a:bodyPr/>
                    <a:lstStyle/>
                    <a:p>
                      <a:r>
                        <a:rPr lang="ja-JP" altLang="en-US" dirty="0">
                          <a:effectLst/>
                        </a:rPr>
                        <a:t>反省会</a:t>
                      </a:r>
                      <a:endParaRPr kumimoji="1" lang="ja-JP" altLang="en-US" dirty="0"/>
                    </a:p>
                  </a:txBody>
                  <a:tcPr/>
                </a:tc>
                <a:extLst>
                  <a:ext uri="{0D108BD9-81ED-4DB2-BD59-A6C34878D82A}">
                    <a16:rowId xmlns:a16="http://schemas.microsoft.com/office/drawing/2014/main" val="2525259679"/>
                  </a:ext>
                </a:extLst>
              </a:tr>
            </a:tbl>
          </a:graphicData>
        </a:graphic>
      </p:graphicFrame>
    </p:spTree>
    <p:extLst>
      <p:ext uri="{BB962C8B-B14F-4D97-AF65-F5344CB8AC3E}">
        <p14:creationId xmlns:p14="http://schemas.microsoft.com/office/powerpoint/2010/main" val="116451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5682A-C5EC-483B-9C81-993C0A33371D}"/>
              </a:ext>
            </a:extLst>
          </p:cNvPr>
          <p:cNvSpPr>
            <a:spLocks noGrp="1"/>
          </p:cNvSpPr>
          <p:nvPr>
            <p:ph type="title"/>
          </p:nvPr>
        </p:nvSpPr>
        <p:spPr/>
        <p:txBody>
          <a:bodyPr/>
          <a:lstStyle/>
          <a:p>
            <a:r>
              <a:rPr lang="ja-JP" altLang="en-US" sz="3200" dirty="0"/>
              <a:t>検討課題</a:t>
            </a:r>
          </a:p>
        </p:txBody>
      </p:sp>
      <p:sp>
        <p:nvSpPr>
          <p:cNvPr id="3" name="コンテンツ プレースホルダー 2">
            <a:extLst>
              <a:ext uri="{FF2B5EF4-FFF2-40B4-BE49-F238E27FC236}">
                <a16:creationId xmlns:a16="http://schemas.microsoft.com/office/drawing/2014/main" id="{9EEA76E7-9A73-4DA2-945D-262412FC0821}"/>
              </a:ext>
            </a:extLst>
          </p:cNvPr>
          <p:cNvSpPr>
            <a:spLocks noGrp="1"/>
          </p:cNvSpPr>
          <p:nvPr>
            <p:ph idx="1"/>
          </p:nvPr>
        </p:nvSpPr>
        <p:spPr>
          <a:xfrm>
            <a:off x="677334" y="1488613"/>
            <a:ext cx="8596668" cy="3880773"/>
          </a:xfrm>
        </p:spPr>
        <p:txBody>
          <a:bodyPr/>
          <a:lstStyle/>
          <a:p>
            <a:r>
              <a:rPr kumimoji="1" lang="en-US" altLang="ja-JP" dirty="0"/>
              <a:t>5</a:t>
            </a:r>
            <a:r>
              <a:rPr kumimoji="1" lang="ja-JP" altLang="en-US" dirty="0"/>
              <a:t>月</a:t>
            </a:r>
            <a:r>
              <a:rPr kumimoji="1" lang="en-US" altLang="ja-JP" dirty="0"/>
              <a:t>23</a:t>
            </a:r>
            <a:r>
              <a:rPr kumimoji="1" lang="ja-JP" altLang="en-US" dirty="0"/>
              <a:t>日</a:t>
            </a:r>
          </a:p>
          <a:p>
            <a:pPr lvl="1"/>
            <a:r>
              <a:rPr kumimoji="1" lang="ja-JP" altLang="en-US" dirty="0"/>
              <a:t>機材の担当者を早期に決定</a:t>
            </a:r>
          </a:p>
          <a:p>
            <a:pPr lvl="1"/>
            <a:r>
              <a:rPr lang="ja-JP" altLang="en-US" dirty="0"/>
              <a:t>機材の搬入搬出の方法の決定</a:t>
            </a:r>
            <a:r>
              <a:rPr lang="en-US" altLang="ja-JP" dirty="0"/>
              <a:t>(</a:t>
            </a:r>
            <a:r>
              <a:rPr lang="ja-JP" altLang="en-US" dirty="0"/>
              <a:t>個人任せで良いか</a:t>
            </a:r>
            <a:r>
              <a:rPr lang="en-US" altLang="ja-JP" dirty="0"/>
              <a:t>)</a:t>
            </a:r>
          </a:p>
          <a:p>
            <a:pPr lvl="1"/>
            <a:r>
              <a:rPr kumimoji="1" lang="ja-JP" altLang="en-US" dirty="0"/>
              <a:t>２５名の要員を早めに確定する</a:t>
            </a:r>
          </a:p>
          <a:p>
            <a:endParaRPr lang="ja-JP" altLang="en-US" dirty="0"/>
          </a:p>
          <a:p>
            <a:pPr lvl="1"/>
            <a:r>
              <a:rPr kumimoji="1" lang="ja-JP" altLang="en-US" dirty="0"/>
              <a:t>各担当で担当内の体制を検討する打ち合わせを６月中に実施</a:t>
            </a:r>
          </a:p>
          <a:p>
            <a:pPr lvl="1"/>
            <a:r>
              <a:rPr lang="ja-JP" altLang="en-US" dirty="0"/>
              <a:t>各担当に経験者を配置</a:t>
            </a:r>
          </a:p>
          <a:p>
            <a:pPr lvl="1"/>
            <a:endParaRPr kumimoji="1" lang="ja-JP" altLang="en-US" dirty="0"/>
          </a:p>
          <a:p>
            <a:pPr lvl="1"/>
            <a:r>
              <a:rPr lang="ja-JP" altLang="en-US" dirty="0"/>
              <a:t>缶バッチ塗り絵の素材の追加</a:t>
            </a:r>
            <a:endParaRPr kumimoji="1" lang="ja-JP" altLang="en-US" dirty="0"/>
          </a:p>
          <a:p>
            <a:endParaRPr kumimoji="1" lang="en-US" altLang="ja-JP" dirty="0"/>
          </a:p>
          <a:p>
            <a:endParaRPr kumimoji="1" lang="ja-JP" altLang="en-US" dirty="0"/>
          </a:p>
        </p:txBody>
      </p:sp>
    </p:spTree>
    <p:extLst>
      <p:ext uri="{BB962C8B-B14F-4D97-AF65-F5344CB8AC3E}">
        <p14:creationId xmlns:p14="http://schemas.microsoft.com/office/powerpoint/2010/main" val="3159408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5682A-C5EC-483B-9C81-993C0A33371D}"/>
              </a:ext>
            </a:extLst>
          </p:cNvPr>
          <p:cNvSpPr>
            <a:spLocks noGrp="1"/>
          </p:cNvSpPr>
          <p:nvPr>
            <p:ph type="title"/>
          </p:nvPr>
        </p:nvSpPr>
        <p:spPr/>
        <p:txBody>
          <a:bodyPr/>
          <a:lstStyle/>
          <a:p>
            <a:r>
              <a:rPr lang="ja-JP" altLang="en-US" sz="3200" dirty="0"/>
              <a:t>決定事項</a:t>
            </a:r>
          </a:p>
        </p:txBody>
      </p:sp>
      <p:sp>
        <p:nvSpPr>
          <p:cNvPr id="3" name="コンテンツ プレースホルダー 2">
            <a:extLst>
              <a:ext uri="{FF2B5EF4-FFF2-40B4-BE49-F238E27FC236}">
                <a16:creationId xmlns:a16="http://schemas.microsoft.com/office/drawing/2014/main" id="{9EEA76E7-9A73-4DA2-945D-262412FC0821}"/>
              </a:ext>
            </a:extLst>
          </p:cNvPr>
          <p:cNvSpPr>
            <a:spLocks noGrp="1"/>
          </p:cNvSpPr>
          <p:nvPr>
            <p:ph idx="1"/>
          </p:nvPr>
        </p:nvSpPr>
        <p:spPr>
          <a:xfrm>
            <a:off x="677334" y="1488613"/>
            <a:ext cx="8596668" cy="3880773"/>
          </a:xfrm>
        </p:spPr>
        <p:txBody>
          <a:bodyPr/>
          <a:lstStyle/>
          <a:p>
            <a:r>
              <a:rPr kumimoji="1" lang="en-US" altLang="ja-JP" dirty="0"/>
              <a:t>5</a:t>
            </a:r>
            <a:r>
              <a:rPr kumimoji="1" lang="ja-JP" altLang="en-US" dirty="0"/>
              <a:t>月</a:t>
            </a:r>
            <a:r>
              <a:rPr kumimoji="1" lang="en-US" altLang="ja-JP" dirty="0"/>
              <a:t>31</a:t>
            </a:r>
            <a:r>
              <a:rPr kumimoji="1" lang="ja-JP" altLang="en-US" dirty="0"/>
              <a:t>日</a:t>
            </a:r>
            <a:endParaRPr kumimoji="1" lang="en-US" altLang="ja-JP" dirty="0"/>
          </a:p>
          <a:p>
            <a:pPr lvl="1"/>
            <a:r>
              <a:rPr lang="ja-JP" altLang="en-US" dirty="0"/>
              <a:t>額縁プリクラのスクリーンは、教育委員会から借用する</a:t>
            </a:r>
            <a:r>
              <a:rPr lang="en-US" altLang="ja-JP" dirty="0"/>
              <a:t>(</a:t>
            </a:r>
            <a:r>
              <a:rPr lang="ja-JP" altLang="en-US" dirty="0"/>
              <a:t>桑田</a:t>
            </a:r>
            <a:r>
              <a:rPr lang="en-US" altLang="ja-JP" dirty="0"/>
              <a:t>)</a:t>
            </a:r>
          </a:p>
          <a:p>
            <a:pPr lvl="1"/>
            <a:r>
              <a:rPr kumimoji="1" lang="ja-JP" altLang="en-US" dirty="0"/>
              <a:t>缶バッチの左利き用はさみ</a:t>
            </a:r>
            <a:r>
              <a:rPr kumimoji="1" lang="en-US" altLang="ja-JP" dirty="0"/>
              <a:t>1</a:t>
            </a:r>
            <a:r>
              <a:rPr kumimoji="1" lang="ja-JP" altLang="en-US" dirty="0"/>
              <a:t>丁を持参する</a:t>
            </a:r>
            <a:r>
              <a:rPr kumimoji="1" lang="en-US" altLang="ja-JP" dirty="0"/>
              <a:t>(</a:t>
            </a:r>
            <a:r>
              <a:rPr kumimoji="1" lang="ja-JP" altLang="en-US" dirty="0"/>
              <a:t>飯塚</a:t>
            </a:r>
            <a:r>
              <a:rPr kumimoji="1" lang="en-US" altLang="ja-JP" dirty="0"/>
              <a:t>)</a:t>
            </a:r>
            <a:endParaRPr kumimoji="1" lang="ja-JP" altLang="en-US" dirty="0"/>
          </a:p>
          <a:p>
            <a:pPr lvl="1"/>
            <a:r>
              <a:rPr lang="ja-JP" altLang="en-US" dirty="0"/>
              <a:t>缶バッチ塗り絵の下絵はうな吉とする</a:t>
            </a:r>
          </a:p>
          <a:p>
            <a:pPr lvl="1"/>
            <a:r>
              <a:rPr kumimoji="1" lang="ja-JP" altLang="en-US" dirty="0"/>
              <a:t>実行委員会は分担して出席する</a:t>
            </a:r>
          </a:p>
          <a:p>
            <a:pPr lvl="1"/>
            <a:r>
              <a:rPr lang="ja-JP" altLang="en-US" dirty="0"/>
              <a:t>機材の調達を早めに確定する</a:t>
            </a:r>
          </a:p>
          <a:p>
            <a:pPr lvl="1"/>
            <a:r>
              <a:rPr kumimoji="1" lang="ja-JP" altLang="en-US" dirty="0"/>
              <a:t>持ち運び困難な機材を提供した場合の運搬手段を再検討する</a:t>
            </a:r>
          </a:p>
          <a:p>
            <a:endParaRPr kumimoji="1" lang="ja-JP" altLang="en-US" dirty="0"/>
          </a:p>
        </p:txBody>
      </p:sp>
    </p:spTree>
    <p:extLst>
      <p:ext uri="{BB962C8B-B14F-4D97-AF65-F5344CB8AC3E}">
        <p14:creationId xmlns:p14="http://schemas.microsoft.com/office/powerpoint/2010/main" val="3429664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F50CB5-855D-499B-8A24-4CDE2DC597F1}"/>
              </a:ext>
            </a:extLst>
          </p:cNvPr>
          <p:cNvSpPr>
            <a:spLocks noGrp="1"/>
          </p:cNvSpPr>
          <p:nvPr>
            <p:ph type="title"/>
          </p:nvPr>
        </p:nvSpPr>
        <p:spPr>
          <a:xfrm>
            <a:off x="677334" y="609600"/>
            <a:ext cx="8596668" cy="556591"/>
          </a:xfrm>
        </p:spPr>
        <p:txBody>
          <a:bodyPr>
            <a:normAutofit fontScale="90000"/>
          </a:bodyPr>
          <a:lstStyle/>
          <a:p>
            <a:r>
              <a:rPr lang="ja-JP" altLang="en-US" dirty="0"/>
              <a:t>内容</a:t>
            </a:r>
            <a:endParaRPr kumimoji="1" lang="ja-JP" altLang="en-US" dirty="0"/>
          </a:p>
        </p:txBody>
      </p:sp>
      <p:sp>
        <p:nvSpPr>
          <p:cNvPr id="3" name="コンテンツ プレースホルダー 2">
            <a:extLst>
              <a:ext uri="{FF2B5EF4-FFF2-40B4-BE49-F238E27FC236}">
                <a16:creationId xmlns:a16="http://schemas.microsoft.com/office/drawing/2014/main" id="{44C49664-7998-4F52-9FAA-BF913F3A7B41}"/>
              </a:ext>
            </a:extLst>
          </p:cNvPr>
          <p:cNvSpPr>
            <a:spLocks noGrp="1"/>
          </p:cNvSpPr>
          <p:nvPr>
            <p:ph idx="1"/>
          </p:nvPr>
        </p:nvSpPr>
        <p:spPr>
          <a:xfrm>
            <a:off x="677334" y="1630017"/>
            <a:ext cx="8596668" cy="4411345"/>
          </a:xfrm>
        </p:spPr>
        <p:txBody>
          <a:bodyPr>
            <a:normAutofit/>
          </a:bodyPr>
          <a:lstStyle/>
          <a:p>
            <a:pPr marL="514350" indent="-514350">
              <a:buFont typeface="+mj-lt"/>
              <a:buAutoNum type="arabicPeriod"/>
            </a:pPr>
            <a:r>
              <a:rPr kumimoji="1" lang="ja-JP" altLang="en-US" sz="2800" dirty="0"/>
              <a:t>子どもまつりとは</a:t>
            </a:r>
          </a:p>
          <a:p>
            <a:pPr marL="514350" indent="-514350">
              <a:buFont typeface="+mj-lt"/>
              <a:buAutoNum type="arabicPeriod"/>
            </a:pPr>
            <a:r>
              <a:rPr lang="ja-JP" altLang="en-US" sz="2800" dirty="0"/>
              <a:t>子どもまつり全体像</a:t>
            </a:r>
          </a:p>
          <a:p>
            <a:pPr marL="514350" indent="-514350">
              <a:buFont typeface="+mj-lt"/>
              <a:buAutoNum type="arabicPeriod"/>
            </a:pPr>
            <a:r>
              <a:rPr kumimoji="1" lang="ja-JP" altLang="en-US" sz="2800" dirty="0"/>
              <a:t>子どもまつりとパソ隊</a:t>
            </a:r>
          </a:p>
          <a:p>
            <a:pPr marL="514350" indent="-514350">
              <a:buFont typeface="+mj-lt"/>
              <a:buAutoNum type="arabicPeriod"/>
            </a:pPr>
            <a:r>
              <a:rPr lang="ja-JP" altLang="en-US" sz="2800" dirty="0"/>
              <a:t>２０１８年子どもまつり実績</a:t>
            </a:r>
          </a:p>
          <a:p>
            <a:pPr marL="514350" indent="-514350">
              <a:buFont typeface="+mj-lt"/>
              <a:buAutoNum type="arabicPeriod"/>
            </a:pPr>
            <a:r>
              <a:rPr lang="ja-JP" altLang="en-US" sz="2800" dirty="0"/>
              <a:t>２０１８年の子どもまつりについて一言</a:t>
            </a:r>
          </a:p>
          <a:p>
            <a:pPr marL="514350" indent="-514350">
              <a:buFont typeface="+mj-lt"/>
              <a:buAutoNum type="arabicPeriod"/>
            </a:pPr>
            <a:r>
              <a:rPr lang="ja-JP" altLang="en-US" sz="2800" dirty="0"/>
              <a:t>２０１９年　第２５回あびこ子どもまつり</a:t>
            </a:r>
          </a:p>
          <a:p>
            <a:pPr marL="514350" indent="-514350">
              <a:buFont typeface="+mj-lt"/>
              <a:buAutoNum type="arabicPeriod"/>
            </a:pPr>
            <a:r>
              <a:rPr lang="en-US" altLang="ja-JP" sz="2800" dirty="0"/>
              <a:t>2019</a:t>
            </a:r>
            <a:r>
              <a:rPr lang="ja-JP" altLang="en-US" sz="2800" dirty="0"/>
              <a:t>年パソ隊子どもまつり推進体制</a:t>
            </a:r>
          </a:p>
          <a:p>
            <a:pPr marL="514350" indent="-514350">
              <a:buFont typeface="+mj-lt"/>
              <a:buAutoNum type="arabicPeriod"/>
            </a:pPr>
            <a:r>
              <a:rPr lang="ja-JP" altLang="en-US" sz="2800" dirty="0"/>
              <a:t>希望する担当と実行委員会出席</a:t>
            </a:r>
          </a:p>
          <a:p>
            <a:pPr marL="514350" indent="-514350">
              <a:buFont typeface="+mj-lt"/>
              <a:buAutoNum type="arabicPeriod"/>
            </a:pPr>
            <a:endParaRPr kumimoji="1" lang="ja-JP" altLang="en-US" sz="2800" dirty="0"/>
          </a:p>
        </p:txBody>
      </p:sp>
    </p:spTree>
    <p:extLst>
      <p:ext uri="{BB962C8B-B14F-4D97-AF65-F5344CB8AC3E}">
        <p14:creationId xmlns:p14="http://schemas.microsoft.com/office/powerpoint/2010/main" val="767448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9A502B-422A-4D3E-A0DC-F75EAB9F6C84}"/>
              </a:ext>
            </a:extLst>
          </p:cNvPr>
          <p:cNvSpPr>
            <a:spLocks noGrp="1"/>
          </p:cNvSpPr>
          <p:nvPr>
            <p:ph type="title"/>
          </p:nvPr>
        </p:nvSpPr>
        <p:spPr/>
        <p:txBody>
          <a:bodyPr/>
          <a:lstStyle/>
          <a:p>
            <a:r>
              <a:rPr lang="ja-JP" altLang="en-US" sz="3200" dirty="0"/>
              <a:t>１</a:t>
            </a:r>
            <a:r>
              <a:rPr lang="en-US" altLang="ja-JP" sz="3200" dirty="0"/>
              <a:t>. </a:t>
            </a:r>
            <a:r>
              <a:rPr lang="ja-JP" altLang="en-US" sz="3200" dirty="0"/>
              <a:t>子どもまつりとは</a:t>
            </a:r>
          </a:p>
        </p:txBody>
      </p:sp>
      <p:sp>
        <p:nvSpPr>
          <p:cNvPr id="3" name="コンテンツ プレースホルダー 2">
            <a:extLst>
              <a:ext uri="{FF2B5EF4-FFF2-40B4-BE49-F238E27FC236}">
                <a16:creationId xmlns:a16="http://schemas.microsoft.com/office/drawing/2014/main" id="{323E9C84-3037-40A0-A425-92A47BCD2BF9}"/>
              </a:ext>
            </a:extLst>
          </p:cNvPr>
          <p:cNvSpPr>
            <a:spLocks noGrp="1"/>
          </p:cNvSpPr>
          <p:nvPr>
            <p:ph idx="1"/>
          </p:nvPr>
        </p:nvSpPr>
        <p:spPr>
          <a:xfrm>
            <a:off x="677334" y="1639333"/>
            <a:ext cx="8596668" cy="4072354"/>
          </a:xfrm>
        </p:spPr>
        <p:txBody>
          <a:bodyPr>
            <a:normAutofit lnSpcReduction="10000"/>
          </a:bodyPr>
          <a:lstStyle/>
          <a:p>
            <a:pPr marL="0" indent="0">
              <a:buNone/>
            </a:pPr>
            <a:r>
              <a:rPr lang="ja-JP" altLang="en-US" sz="2000" b="1" dirty="0"/>
              <a:t>あびこ子どもまつりは「子どもがつくる子どものまつり」と「それを実現させる大人の仲間作り」を目指して開催されます。</a:t>
            </a:r>
          </a:p>
          <a:p>
            <a:r>
              <a:rPr lang="ja-JP" altLang="en-US" dirty="0">
                <a:solidFill>
                  <a:srgbClr val="0070C0"/>
                </a:solidFill>
              </a:rPr>
              <a:t>子どもハローワークで子どもたちがお仕事体験</a:t>
            </a:r>
            <a:r>
              <a:rPr lang="ja-JP" altLang="en-US" dirty="0"/>
              <a:t>して手に入れる通貨アビー</a:t>
            </a:r>
            <a:r>
              <a:rPr lang="en-US" altLang="ja-JP" dirty="0"/>
              <a:t>(</a:t>
            </a:r>
            <a:r>
              <a:rPr lang="ja-JP" altLang="en-US" dirty="0"/>
              <a:t>券</a:t>
            </a:r>
            <a:r>
              <a:rPr lang="en-US" altLang="ja-JP" dirty="0"/>
              <a:t>)</a:t>
            </a:r>
            <a:r>
              <a:rPr lang="ja-JP" altLang="en-US" dirty="0"/>
              <a:t>を使って、遊びや体験コーナーに参加しながら、みんなでおまつりを楽しみます。</a:t>
            </a:r>
          </a:p>
          <a:p>
            <a:r>
              <a:rPr lang="ja-JP" altLang="en-US" dirty="0"/>
              <a:t>子どもがやること、決めたことを尊重し、コミニュケーションや子どもの発想を楽しんでください。</a:t>
            </a:r>
          </a:p>
          <a:p>
            <a:r>
              <a:rPr lang="ja-JP" altLang="en-US" dirty="0"/>
              <a:t>参加するすべての子どもの成長を見守り、一緒にこのまつりをつくりましょう。</a:t>
            </a:r>
          </a:p>
          <a:p>
            <a:r>
              <a:rPr lang="ja-JP" altLang="en-US" dirty="0"/>
              <a:t>子どもまつりは、子どものことが大好きな、いろいろな立場の人たちが集まっています。出会いを大切にして、地域のネットワークを広げていきましょう！</a:t>
            </a:r>
          </a:p>
          <a:p>
            <a:pPr marL="0" indent="0">
              <a:buNone/>
            </a:pPr>
            <a:endParaRPr lang="ja-JP" altLang="en-US" sz="2400" b="1" dirty="0"/>
          </a:p>
          <a:p>
            <a:pPr marL="0" indent="0">
              <a:buNone/>
            </a:pPr>
            <a:r>
              <a:rPr lang="ja-JP" altLang="en-US" sz="2400" b="1" dirty="0"/>
              <a:t>主催者</a:t>
            </a:r>
            <a:r>
              <a:rPr lang="en-US" altLang="ja-JP" sz="2400" b="1" dirty="0"/>
              <a:t>:</a:t>
            </a:r>
            <a:r>
              <a:rPr lang="ja-JP" altLang="en-US" sz="2400" b="1" dirty="0"/>
              <a:t>　子どもまつり実行委員会・我孫子市</a:t>
            </a:r>
          </a:p>
          <a:p>
            <a:endParaRPr kumimoji="1" lang="ja-JP" altLang="en-US" dirty="0"/>
          </a:p>
        </p:txBody>
      </p:sp>
      <p:sp>
        <p:nvSpPr>
          <p:cNvPr id="4" name="テキスト ボックス 3">
            <a:extLst>
              <a:ext uri="{FF2B5EF4-FFF2-40B4-BE49-F238E27FC236}">
                <a16:creationId xmlns:a16="http://schemas.microsoft.com/office/drawing/2014/main" id="{C351DA39-882C-4F86-8454-467F50B06777}"/>
              </a:ext>
            </a:extLst>
          </p:cNvPr>
          <p:cNvSpPr txBox="1"/>
          <p:nvPr/>
        </p:nvSpPr>
        <p:spPr>
          <a:xfrm>
            <a:off x="6374297" y="900668"/>
            <a:ext cx="3101008" cy="738664"/>
          </a:xfrm>
          <a:prstGeom prst="rect">
            <a:avLst/>
          </a:prstGeom>
          <a:noFill/>
        </p:spPr>
        <p:txBody>
          <a:bodyPr wrap="square" rtlCol="0">
            <a:spAutoFit/>
          </a:bodyPr>
          <a:lstStyle/>
          <a:p>
            <a:r>
              <a:rPr lang="ja-JP" altLang="en-US" sz="2400" b="1" dirty="0"/>
              <a:t>本年は、第</a:t>
            </a:r>
            <a:r>
              <a:rPr lang="en-US" altLang="ja-JP" sz="2400" b="1" dirty="0"/>
              <a:t>25</a:t>
            </a:r>
            <a:r>
              <a:rPr lang="ja-JP" altLang="en-US" sz="2400" b="1" dirty="0"/>
              <a:t>周年</a:t>
            </a:r>
          </a:p>
          <a:p>
            <a:endParaRPr kumimoji="1" lang="ja-JP" altLang="en-US" dirty="0"/>
          </a:p>
        </p:txBody>
      </p:sp>
      <p:sp>
        <p:nvSpPr>
          <p:cNvPr id="5" name="テキスト ボックス 4">
            <a:extLst>
              <a:ext uri="{FF2B5EF4-FFF2-40B4-BE49-F238E27FC236}">
                <a16:creationId xmlns:a16="http://schemas.microsoft.com/office/drawing/2014/main" id="{5495232F-941D-4AE9-942D-9D3C5B9BFEFF}"/>
              </a:ext>
            </a:extLst>
          </p:cNvPr>
          <p:cNvSpPr txBox="1"/>
          <p:nvPr/>
        </p:nvSpPr>
        <p:spPr>
          <a:xfrm>
            <a:off x="1874660" y="5879068"/>
            <a:ext cx="6991044" cy="738664"/>
          </a:xfrm>
          <a:prstGeom prst="rect">
            <a:avLst/>
          </a:prstGeom>
          <a:noFill/>
        </p:spPr>
        <p:txBody>
          <a:bodyPr wrap="square" rtlCol="0">
            <a:spAutoFit/>
          </a:bodyPr>
          <a:lstStyle/>
          <a:p>
            <a:r>
              <a:rPr lang="ja-JP" altLang="en-US" sz="2400" b="1" dirty="0"/>
              <a:t>パソ隊は実行委員のメンバー </a:t>
            </a:r>
            <a:r>
              <a:rPr lang="en-US" altLang="ja-JP" sz="2400" b="1" dirty="0"/>
              <a:t>= </a:t>
            </a:r>
            <a:r>
              <a:rPr lang="ja-JP" altLang="en-US" sz="2400" b="1" dirty="0"/>
              <a:t>主催者</a:t>
            </a:r>
          </a:p>
          <a:p>
            <a:endParaRPr kumimoji="1" lang="ja-JP" altLang="en-US" dirty="0"/>
          </a:p>
        </p:txBody>
      </p:sp>
    </p:spTree>
    <p:extLst>
      <p:ext uri="{BB962C8B-B14F-4D97-AF65-F5344CB8AC3E}">
        <p14:creationId xmlns:p14="http://schemas.microsoft.com/office/powerpoint/2010/main" val="2337058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2A771A-4C61-412C-A31D-74F3788C5821}"/>
              </a:ext>
            </a:extLst>
          </p:cNvPr>
          <p:cNvSpPr>
            <a:spLocks noGrp="1"/>
          </p:cNvSpPr>
          <p:nvPr>
            <p:ph type="title"/>
          </p:nvPr>
        </p:nvSpPr>
        <p:spPr>
          <a:xfrm>
            <a:off x="677334" y="609600"/>
            <a:ext cx="8596668" cy="1320800"/>
          </a:xfrm>
        </p:spPr>
        <p:txBody>
          <a:bodyPr/>
          <a:lstStyle/>
          <a:p>
            <a:r>
              <a:rPr lang="ja-JP" altLang="en-US" sz="3200" dirty="0"/>
              <a:t>２</a:t>
            </a:r>
            <a:r>
              <a:rPr lang="en-US" altLang="ja-JP" sz="3200" dirty="0"/>
              <a:t>. </a:t>
            </a:r>
            <a:r>
              <a:rPr lang="ja-JP" altLang="en-US" sz="3200" dirty="0"/>
              <a:t>子どもまつりの全体像</a:t>
            </a:r>
          </a:p>
        </p:txBody>
      </p:sp>
      <p:sp>
        <p:nvSpPr>
          <p:cNvPr id="3" name="コンテンツ プレースホルダー 2">
            <a:extLst>
              <a:ext uri="{FF2B5EF4-FFF2-40B4-BE49-F238E27FC236}">
                <a16:creationId xmlns:a16="http://schemas.microsoft.com/office/drawing/2014/main" id="{6C829D50-0E8B-4EFB-B31A-8AC919262FF6}"/>
              </a:ext>
            </a:extLst>
          </p:cNvPr>
          <p:cNvSpPr>
            <a:spLocks noGrp="1"/>
          </p:cNvSpPr>
          <p:nvPr>
            <p:ph idx="1"/>
          </p:nvPr>
        </p:nvSpPr>
        <p:spPr>
          <a:xfrm>
            <a:off x="677334" y="1457739"/>
            <a:ext cx="8596668" cy="4583623"/>
          </a:xfrm>
        </p:spPr>
        <p:txBody>
          <a:bodyPr/>
          <a:lstStyle/>
          <a:p>
            <a:r>
              <a:rPr lang="ja-JP" altLang="en-US" b="1" dirty="0"/>
              <a:t>ポスター・チラシ・パンフレット</a:t>
            </a:r>
          </a:p>
          <a:p>
            <a:endParaRPr lang="ja-JP" altLang="en-US" b="1" dirty="0"/>
          </a:p>
          <a:p>
            <a:endParaRPr kumimoji="1" lang="ja-JP" altLang="en-US" dirty="0"/>
          </a:p>
        </p:txBody>
      </p:sp>
      <p:graphicFrame>
        <p:nvGraphicFramePr>
          <p:cNvPr id="5" name="表 4">
            <a:extLst>
              <a:ext uri="{FF2B5EF4-FFF2-40B4-BE49-F238E27FC236}">
                <a16:creationId xmlns:a16="http://schemas.microsoft.com/office/drawing/2014/main" id="{1DDD71CD-5107-4EAE-8962-8C059FFE513A}"/>
              </a:ext>
            </a:extLst>
          </p:cNvPr>
          <p:cNvGraphicFramePr>
            <a:graphicFrameLocks noGrp="1"/>
          </p:cNvGraphicFramePr>
          <p:nvPr/>
        </p:nvGraphicFramePr>
        <p:xfrm>
          <a:off x="1614669" y="2134842"/>
          <a:ext cx="8128000" cy="3703320"/>
        </p:xfrm>
        <a:graphic>
          <a:graphicData uri="http://schemas.openxmlformats.org/drawingml/2006/table">
            <a:tbl>
              <a:tblPr firstRow="1" bandRow="1">
                <a:tableStyleId>{5C22544A-7EE6-4342-B048-85BDC9FD1C3A}</a:tableStyleId>
              </a:tblPr>
              <a:tblGrid>
                <a:gridCol w="2062922">
                  <a:extLst>
                    <a:ext uri="{9D8B030D-6E8A-4147-A177-3AD203B41FA5}">
                      <a16:colId xmlns:a16="http://schemas.microsoft.com/office/drawing/2014/main" val="3369447277"/>
                    </a:ext>
                  </a:extLst>
                </a:gridCol>
                <a:gridCol w="6065078">
                  <a:extLst>
                    <a:ext uri="{9D8B030D-6E8A-4147-A177-3AD203B41FA5}">
                      <a16:colId xmlns:a16="http://schemas.microsoft.com/office/drawing/2014/main" val="3132342548"/>
                    </a:ext>
                  </a:extLst>
                </a:gridCol>
              </a:tblGrid>
              <a:tr h="273562">
                <a:tc>
                  <a:txBody>
                    <a:bodyPr/>
                    <a:lstStyle/>
                    <a:p>
                      <a:r>
                        <a:rPr kumimoji="1" lang="ja-JP" altLang="en-US" dirty="0"/>
                        <a:t>日時</a:t>
                      </a:r>
                    </a:p>
                  </a:txBody>
                  <a:tcPr/>
                </a:tc>
                <a:tc>
                  <a:txBody>
                    <a:bodyPr/>
                    <a:lstStyle/>
                    <a:p>
                      <a:r>
                        <a:rPr kumimoji="1" lang="ja-JP" altLang="en-US" dirty="0"/>
                        <a:t>内容</a:t>
                      </a:r>
                    </a:p>
                  </a:txBody>
                  <a:tcPr/>
                </a:tc>
                <a:extLst>
                  <a:ext uri="{0D108BD9-81ED-4DB2-BD59-A6C34878D82A}">
                    <a16:rowId xmlns:a16="http://schemas.microsoft.com/office/drawing/2014/main" val="3410246999"/>
                  </a:ext>
                </a:extLst>
              </a:tr>
              <a:tr h="370840">
                <a:tc>
                  <a:txBody>
                    <a:bodyPr/>
                    <a:lstStyle/>
                    <a:p>
                      <a:r>
                        <a:rPr lang="en-US" altLang="ja-JP" dirty="0">
                          <a:effectLst/>
                        </a:rPr>
                        <a:t>6/29</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土</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 </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15:00~</a:t>
                      </a:r>
                      <a:endParaRPr kumimoji="1" lang="ja-JP" altLang="en-US" dirty="0"/>
                    </a:p>
                  </a:txBody>
                  <a:tcPr/>
                </a:tc>
                <a:tc>
                  <a:txBody>
                    <a:bodyPr/>
                    <a:lstStyle/>
                    <a:p>
                      <a:r>
                        <a:rPr lang="ja-JP" altLang="en-US" dirty="0">
                          <a:effectLst/>
                        </a:rPr>
                        <a:t>企画書の確認・企画メンバー決め　など</a:t>
                      </a:r>
                      <a:endParaRPr kumimoji="1" lang="ja-JP" altLang="en-US" dirty="0"/>
                    </a:p>
                  </a:txBody>
                  <a:tcPr/>
                </a:tc>
                <a:extLst>
                  <a:ext uri="{0D108BD9-81ED-4DB2-BD59-A6C34878D82A}">
                    <a16:rowId xmlns:a16="http://schemas.microsoft.com/office/drawing/2014/main" val="204175321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effectLst/>
                        </a:rPr>
                        <a:t>8/3</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土</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 10:00~</a:t>
                      </a:r>
                      <a:endParaRPr kumimoji="1" lang="ja-JP" altLang="en-US" dirty="0"/>
                    </a:p>
                  </a:txBody>
                  <a:tcPr/>
                </a:tc>
                <a:tc>
                  <a:txBody>
                    <a:bodyPr/>
                    <a:lstStyle/>
                    <a:p>
                      <a:r>
                        <a:rPr lang="ja-JP" altLang="en-US" dirty="0">
                          <a:effectLst/>
                        </a:rPr>
                        <a:t>団体の企画を持ち寄り調整　パンフ文締切</a:t>
                      </a:r>
                      <a:endParaRPr kumimoji="1" lang="ja-JP" altLang="en-US" dirty="0"/>
                    </a:p>
                  </a:txBody>
                  <a:tcPr/>
                </a:tc>
                <a:extLst>
                  <a:ext uri="{0D108BD9-81ED-4DB2-BD59-A6C34878D82A}">
                    <a16:rowId xmlns:a16="http://schemas.microsoft.com/office/drawing/2014/main" val="41789914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9/7</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土</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 10:00~</a:t>
                      </a: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a:txBody>
                  <a:tcPr/>
                </a:tc>
                <a:tc>
                  <a:txBody>
                    <a:bodyPr/>
                    <a:lstStyle/>
                    <a:p>
                      <a:r>
                        <a:rPr lang="ja-JP" altLang="en-US" dirty="0">
                          <a:effectLst/>
                        </a:rPr>
                        <a:t>企画締切　ポスター仕上げ　パンフレット初稿</a:t>
                      </a:r>
                      <a:endParaRPr kumimoji="1" lang="ja-JP" altLang="en-US" dirty="0"/>
                    </a:p>
                  </a:txBody>
                  <a:tcPr/>
                </a:tc>
                <a:extLst>
                  <a:ext uri="{0D108BD9-81ED-4DB2-BD59-A6C34878D82A}">
                    <a16:rowId xmlns:a16="http://schemas.microsoft.com/office/drawing/2014/main" val="284361023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10/5</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土</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 10:00~</a:t>
                      </a: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a:txBody>
                  <a:tcPr/>
                </a:tc>
                <a:tc>
                  <a:txBody>
                    <a:bodyPr/>
                    <a:lstStyle/>
                    <a:p>
                      <a:r>
                        <a:rPr lang="ja-JP" altLang="en-US" dirty="0">
                          <a:effectLst/>
                        </a:rPr>
                        <a:t>パンフレット完成　食品関係説明</a:t>
                      </a:r>
                      <a:endParaRPr kumimoji="1" lang="ja-JP" altLang="en-US" dirty="0"/>
                    </a:p>
                  </a:txBody>
                  <a:tcPr/>
                </a:tc>
                <a:extLst>
                  <a:ext uri="{0D108BD9-81ED-4DB2-BD59-A6C34878D82A}">
                    <a16:rowId xmlns:a16="http://schemas.microsoft.com/office/drawing/2014/main" val="392384401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10/18</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金</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 15:00~</a:t>
                      </a: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a:txBody>
                  <a:tcPr/>
                </a:tc>
                <a:tc>
                  <a:txBody>
                    <a:bodyPr/>
                    <a:lstStyle/>
                    <a:p>
                      <a:r>
                        <a:rPr kumimoji="1" lang="ja-JP" altLang="en-US" dirty="0"/>
                        <a:t>搬入</a:t>
                      </a:r>
                    </a:p>
                  </a:txBody>
                  <a:tcPr/>
                </a:tc>
                <a:extLst>
                  <a:ext uri="{0D108BD9-81ED-4DB2-BD59-A6C34878D82A}">
                    <a16:rowId xmlns:a16="http://schemas.microsoft.com/office/drawing/2014/main" val="167236634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10/19</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土</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 10:00~</a:t>
                      </a: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a:txBody>
                  <a:tcPr/>
                </a:tc>
                <a:tc>
                  <a:txBody>
                    <a:bodyPr/>
                    <a:lstStyle/>
                    <a:p>
                      <a:r>
                        <a:rPr lang="ja-JP" altLang="en-US" dirty="0">
                          <a:effectLst/>
                        </a:rPr>
                        <a:t>準備作業</a:t>
                      </a:r>
                      <a:endParaRPr kumimoji="1" lang="ja-JP" altLang="en-US" dirty="0"/>
                    </a:p>
                  </a:txBody>
                  <a:tcPr/>
                </a:tc>
                <a:extLst>
                  <a:ext uri="{0D108BD9-81ED-4DB2-BD59-A6C34878D82A}">
                    <a16:rowId xmlns:a16="http://schemas.microsoft.com/office/drawing/2014/main" val="126008009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n-lt"/>
                          <a:ea typeface="+mn-ea"/>
                          <a:cs typeface="+mn-cs"/>
                        </a:rPr>
                        <a:t>10/19(</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土</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 14:00~</a:t>
                      </a:r>
                      <a:endParaRPr kumimoji="1" lang="ja-JP" alt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r>
                        <a:rPr lang="ja-JP" altLang="en-US" dirty="0">
                          <a:effectLst/>
                        </a:rPr>
                        <a:t>駐車券、ハローワークグッズ渡し、精算</a:t>
                      </a:r>
                      <a:endParaRPr kumimoji="1" lang="ja-JP" altLang="en-US" dirty="0"/>
                    </a:p>
                  </a:txBody>
                  <a:tcPr/>
                </a:tc>
                <a:extLst>
                  <a:ext uri="{0D108BD9-81ED-4DB2-BD59-A6C34878D82A}">
                    <a16:rowId xmlns:a16="http://schemas.microsoft.com/office/drawing/2014/main" val="196524473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n-lt"/>
                          <a:ea typeface="+mn-ea"/>
                          <a:cs typeface="+mn-cs"/>
                        </a:rPr>
                        <a:t>10/20(</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日</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 8:30~</a:t>
                      </a:r>
                      <a:endParaRPr kumimoji="1" lang="ja-JP" alt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r>
                        <a:rPr kumimoji="1" lang="ja-JP" altLang="en-US" dirty="0"/>
                        <a:t>子どもまつり</a:t>
                      </a:r>
                    </a:p>
                  </a:txBody>
                  <a:tcPr/>
                </a:tc>
                <a:extLst>
                  <a:ext uri="{0D108BD9-81ED-4DB2-BD59-A6C34878D82A}">
                    <a16:rowId xmlns:a16="http://schemas.microsoft.com/office/drawing/2014/main" val="220836444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rPr>
                        <a:t>11/9</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土</a:t>
                      </a:r>
                      <a:r>
                        <a:rPr kumimoji="1" lang="en-US" altLang="ja-JP" sz="1800" b="0" i="0" u="none" strike="noStrike" kern="1200" cap="none" spc="0" normalizeH="0" baseline="0" noProof="0" dirty="0">
                          <a:ln>
                            <a:noFill/>
                          </a:ln>
                          <a:solidFill>
                            <a:prstClr val="black"/>
                          </a:solidFill>
                          <a:effectLst/>
                          <a:uLnTx/>
                          <a:uFillTx/>
                          <a:latin typeface="+mn-lt"/>
                          <a:ea typeface="+mn-ea"/>
                          <a:cs typeface="+mn-cs"/>
                        </a:rPr>
                        <a:t>) 10:00</a:t>
                      </a:r>
                      <a:endParaRPr kumimoji="1" lang="ja-JP" altLang="en-US" sz="18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a:txBody>
                  <a:tcPr/>
                </a:tc>
                <a:tc>
                  <a:txBody>
                    <a:bodyPr/>
                    <a:lstStyle/>
                    <a:p>
                      <a:r>
                        <a:rPr lang="ja-JP" altLang="en-US" dirty="0">
                          <a:effectLst/>
                        </a:rPr>
                        <a:t>反省会</a:t>
                      </a:r>
                      <a:endParaRPr kumimoji="1" lang="ja-JP" altLang="en-US" dirty="0"/>
                    </a:p>
                  </a:txBody>
                  <a:tcPr/>
                </a:tc>
                <a:extLst>
                  <a:ext uri="{0D108BD9-81ED-4DB2-BD59-A6C34878D82A}">
                    <a16:rowId xmlns:a16="http://schemas.microsoft.com/office/drawing/2014/main" val="2525259679"/>
                  </a:ext>
                </a:extLst>
              </a:tr>
            </a:tbl>
          </a:graphicData>
        </a:graphic>
      </p:graphicFrame>
      <p:sp>
        <p:nvSpPr>
          <p:cNvPr id="6" name="テキスト ボックス 5">
            <a:extLst>
              <a:ext uri="{FF2B5EF4-FFF2-40B4-BE49-F238E27FC236}">
                <a16:creationId xmlns:a16="http://schemas.microsoft.com/office/drawing/2014/main" id="{DB728CDC-E2FF-4FE2-8800-F184F8073BB4}"/>
              </a:ext>
            </a:extLst>
          </p:cNvPr>
          <p:cNvSpPr txBox="1"/>
          <p:nvPr/>
        </p:nvSpPr>
        <p:spPr>
          <a:xfrm>
            <a:off x="899780" y="2400831"/>
            <a:ext cx="492443" cy="3170099"/>
          </a:xfrm>
          <a:prstGeom prst="rect">
            <a:avLst/>
          </a:prstGeom>
          <a:noFill/>
        </p:spPr>
        <p:txBody>
          <a:bodyPr vert="eaVert" wrap="none" rtlCol="0">
            <a:spAutoFit/>
          </a:bodyPr>
          <a:lstStyle/>
          <a:p>
            <a:r>
              <a:rPr kumimoji="1" lang="ja-JP" altLang="en-US" sz="2000" dirty="0"/>
              <a:t>子どもまつり実行委員会等</a:t>
            </a:r>
          </a:p>
        </p:txBody>
      </p:sp>
    </p:spTree>
    <p:extLst>
      <p:ext uri="{BB962C8B-B14F-4D97-AF65-F5344CB8AC3E}">
        <p14:creationId xmlns:p14="http://schemas.microsoft.com/office/powerpoint/2010/main" val="210867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688B7EA8-6354-49E3-AE07-BEFFA29A03EA}"/>
              </a:ext>
            </a:extLst>
          </p:cNvPr>
          <p:cNvPicPr>
            <a:picLocks noGrp="1" noChangeAspect="1"/>
          </p:cNvPicPr>
          <p:nvPr>
            <p:ph idx="1"/>
          </p:nvPr>
        </p:nvPicPr>
        <p:blipFill>
          <a:blip r:embed="rId2"/>
          <a:stretch>
            <a:fillRect/>
          </a:stretch>
        </p:blipFill>
        <p:spPr>
          <a:xfrm>
            <a:off x="715618" y="-19078"/>
            <a:ext cx="4850296" cy="6896155"/>
          </a:xfrm>
        </p:spPr>
      </p:pic>
      <p:pic>
        <p:nvPicPr>
          <p:cNvPr id="6" name="コンテンツ プレースホルダー 4">
            <a:extLst>
              <a:ext uri="{FF2B5EF4-FFF2-40B4-BE49-F238E27FC236}">
                <a16:creationId xmlns:a16="http://schemas.microsoft.com/office/drawing/2014/main" id="{34A4DE90-D580-4256-8AA5-32515455CBE2}"/>
              </a:ext>
            </a:extLst>
          </p:cNvPr>
          <p:cNvPicPr>
            <a:picLocks noChangeAspect="1"/>
          </p:cNvPicPr>
          <p:nvPr/>
        </p:nvPicPr>
        <p:blipFill>
          <a:blip r:embed="rId3"/>
          <a:stretch>
            <a:fillRect/>
          </a:stretch>
        </p:blipFill>
        <p:spPr>
          <a:xfrm rot="5400000">
            <a:off x="5120352" y="997501"/>
            <a:ext cx="6814294" cy="4862998"/>
          </a:xfrm>
          <a:prstGeom prst="rect">
            <a:avLst/>
          </a:prstGeom>
        </p:spPr>
      </p:pic>
    </p:spTree>
    <p:extLst>
      <p:ext uri="{BB962C8B-B14F-4D97-AF65-F5344CB8AC3E}">
        <p14:creationId xmlns:p14="http://schemas.microsoft.com/office/powerpoint/2010/main" val="4042158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8">
            <a:extLst>
              <a:ext uri="{FF2B5EF4-FFF2-40B4-BE49-F238E27FC236}">
                <a16:creationId xmlns:a16="http://schemas.microsoft.com/office/drawing/2014/main" id="{9C0E248B-16C0-4BBD-B1BF-4BD9C22B875D}"/>
              </a:ext>
            </a:extLst>
          </p:cNvPr>
          <p:cNvPicPr>
            <a:picLocks noGrp="1" noChangeAspect="1"/>
          </p:cNvPicPr>
          <p:nvPr>
            <p:ph idx="1"/>
          </p:nvPr>
        </p:nvPicPr>
        <p:blipFill>
          <a:blip r:embed="rId2"/>
          <a:stretch>
            <a:fillRect/>
          </a:stretch>
        </p:blipFill>
        <p:spPr>
          <a:xfrm>
            <a:off x="1364974" y="352661"/>
            <a:ext cx="8560904" cy="6152677"/>
          </a:xfrm>
        </p:spPr>
      </p:pic>
      <p:pic>
        <p:nvPicPr>
          <p:cNvPr id="11" name="図 10">
            <a:extLst>
              <a:ext uri="{FF2B5EF4-FFF2-40B4-BE49-F238E27FC236}">
                <a16:creationId xmlns:a16="http://schemas.microsoft.com/office/drawing/2014/main" id="{7560EC2D-BF6B-48B9-8FCF-1DA2D9CE7F6F}"/>
              </a:ext>
            </a:extLst>
          </p:cNvPr>
          <p:cNvPicPr>
            <a:picLocks noChangeAspect="1"/>
          </p:cNvPicPr>
          <p:nvPr/>
        </p:nvPicPr>
        <p:blipFill>
          <a:blip r:embed="rId2"/>
          <a:stretch>
            <a:fillRect/>
          </a:stretch>
        </p:blipFill>
        <p:spPr>
          <a:xfrm>
            <a:off x="1324850" y="0"/>
            <a:ext cx="9542300" cy="6858000"/>
          </a:xfrm>
          <a:prstGeom prst="rect">
            <a:avLst/>
          </a:prstGeom>
        </p:spPr>
      </p:pic>
    </p:spTree>
    <p:extLst>
      <p:ext uri="{BB962C8B-B14F-4D97-AF65-F5344CB8AC3E}">
        <p14:creationId xmlns:p14="http://schemas.microsoft.com/office/powerpoint/2010/main" val="3314101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DB2EADE4-1B74-4977-ADD4-CC1ACD725043}"/>
              </a:ext>
            </a:extLst>
          </p:cNvPr>
          <p:cNvPicPr>
            <a:picLocks noGrp="1" noChangeAspect="1"/>
          </p:cNvPicPr>
          <p:nvPr>
            <p:ph idx="1"/>
          </p:nvPr>
        </p:nvPicPr>
        <p:blipFill>
          <a:blip r:embed="rId2"/>
          <a:stretch>
            <a:fillRect/>
          </a:stretch>
        </p:blipFill>
        <p:spPr>
          <a:xfrm>
            <a:off x="1152939" y="503"/>
            <a:ext cx="9886122" cy="6857497"/>
          </a:xfrm>
        </p:spPr>
      </p:pic>
    </p:spTree>
    <p:extLst>
      <p:ext uri="{BB962C8B-B14F-4D97-AF65-F5344CB8AC3E}">
        <p14:creationId xmlns:p14="http://schemas.microsoft.com/office/powerpoint/2010/main" val="4252397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2A771A-4C61-412C-A31D-74F3788C5821}"/>
              </a:ext>
            </a:extLst>
          </p:cNvPr>
          <p:cNvSpPr>
            <a:spLocks noGrp="1"/>
          </p:cNvSpPr>
          <p:nvPr>
            <p:ph type="title"/>
          </p:nvPr>
        </p:nvSpPr>
        <p:spPr/>
        <p:txBody>
          <a:bodyPr/>
          <a:lstStyle/>
          <a:p>
            <a:r>
              <a:rPr lang="ja-JP" altLang="en-US" sz="3200" dirty="0"/>
              <a:t>３</a:t>
            </a:r>
            <a:r>
              <a:rPr lang="en-US" altLang="ja-JP" sz="3200" dirty="0"/>
              <a:t>. </a:t>
            </a:r>
            <a:r>
              <a:rPr lang="ja-JP" altLang="en-US" sz="3200" dirty="0"/>
              <a:t>子どもまつりとパソ隊</a:t>
            </a:r>
          </a:p>
        </p:txBody>
      </p:sp>
      <p:sp>
        <p:nvSpPr>
          <p:cNvPr id="3" name="コンテンツ プレースホルダー 2">
            <a:extLst>
              <a:ext uri="{FF2B5EF4-FFF2-40B4-BE49-F238E27FC236}">
                <a16:creationId xmlns:a16="http://schemas.microsoft.com/office/drawing/2014/main" id="{6C829D50-0E8B-4EFB-B31A-8AC919262FF6}"/>
              </a:ext>
            </a:extLst>
          </p:cNvPr>
          <p:cNvSpPr>
            <a:spLocks noGrp="1"/>
          </p:cNvSpPr>
          <p:nvPr>
            <p:ph idx="1"/>
          </p:nvPr>
        </p:nvSpPr>
        <p:spPr/>
        <p:txBody>
          <a:bodyPr/>
          <a:lstStyle/>
          <a:p>
            <a:r>
              <a:rPr lang="ja-JP" altLang="en-US" b="1" dirty="0"/>
              <a:t>「楽しみ、学び、地域社会に活かす」の実践</a:t>
            </a:r>
          </a:p>
          <a:p>
            <a:r>
              <a:rPr lang="ja-JP" altLang="en-US" b="1" dirty="0"/>
              <a:t>子どもまつり実行委員として、過去</a:t>
            </a:r>
            <a:r>
              <a:rPr lang="en-US" altLang="ja-JP" b="1" dirty="0"/>
              <a:t>10</a:t>
            </a:r>
            <a:r>
              <a:rPr lang="ja-JP" altLang="en-US" b="1" dirty="0"/>
              <a:t>回程度参画</a:t>
            </a:r>
          </a:p>
          <a:p>
            <a:endParaRPr lang="ja-JP" altLang="en-US" b="1" dirty="0"/>
          </a:p>
          <a:p>
            <a:pPr marL="0" indent="0">
              <a:buNone/>
            </a:pPr>
            <a:r>
              <a:rPr lang="ja-JP" altLang="en-US" sz="2800" b="1" dirty="0">
                <a:hlinkClick r:id="rId2"/>
              </a:rPr>
              <a:t>子どもまつり情報共有サイトの閲覧</a:t>
            </a:r>
            <a:endParaRPr lang="ja-JP" altLang="en-US" sz="2800" b="1" dirty="0"/>
          </a:p>
          <a:p>
            <a:r>
              <a:rPr lang="en-US" altLang="ja-JP" b="1" dirty="0"/>
              <a:t>2019</a:t>
            </a:r>
            <a:r>
              <a:rPr lang="ja-JP" altLang="en-US" b="1" dirty="0"/>
              <a:t>年 あびこ子どもまつり</a:t>
            </a:r>
          </a:p>
          <a:p>
            <a:r>
              <a:rPr lang="ja-JP" altLang="en-US" b="1" dirty="0"/>
              <a:t>当日の風景　</a:t>
            </a:r>
            <a:r>
              <a:rPr lang="en-US" altLang="ja-JP" b="1" dirty="0"/>
              <a:t>2018</a:t>
            </a:r>
            <a:r>
              <a:rPr lang="ja-JP" altLang="en-US" b="1" dirty="0"/>
              <a:t>年　第</a:t>
            </a:r>
            <a:r>
              <a:rPr lang="en-US" altLang="ja-JP" b="1" dirty="0"/>
              <a:t>24</a:t>
            </a:r>
            <a:r>
              <a:rPr lang="ja-JP" altLang="en-US" b="1" dirty="0"/>
              <a:t>回あびこ子どもまつり</a:t>
            </a:r>
          </a:p>
          <a:p>
            <a:r>
              <a:rPr lang="ja-JP" altLang="en-US" b="1" dirty="0"/>
              <a:t>パソ隊の企画</a:t>
            </a:r>
          </a:p>
          <a:p>
            <a:endParaRPr kumimoji="1" lang="ja-JP" altLang="en-US" dirty="0"/>
          </a:p>
        </p:txBody>
      </p:sp>
      <p:sp>
        <p:nvSpPr>
          <p:cNvPr id="4" name="テキスト ボックス 3">
            <a:extLst>
              <a:ext uri="{FF2B5EF4-FFF2-40B4-BE49-F238E27FC236}">
                <a16:creationId xmlns:a16="http://schemas.microsoft.com/office/drawing/2014/main" id="{E2482739-757F-4C8B-8687-2E3BB75DB1B2}"/>
              </a:ext>
            </a:extLst>
          </p:cNvPr>
          <p:cNvSpPr txBox="1"/>
          <p:nvPr/>
        </p:nvSpPr>
        <p:spPr>
          <a:xfrm>
            <a:off x="1742138" y="1306831"/>
            <a:ext cx="6991044" cy="461665"/>
          </a:xfrm>
          <a:prstGeom prst="rect">
            <a:avLst/>
          </a:prstGeom>
          <a:noFill/>
        </p:spPr>
        <p:txBody>
          <a:bodyPr wrap="square" rtlCol="0">
            <a:spAutoFit/>
          </a:bodyPr>
          <a:lstStyle/>
          <a:p>
            <a:r>
              <a:rPr lang="ja-JP" altLang="en-US" sz="2400" b="1" dirty="0">
                <a:solidFill>
                  <a:srgbClr val="92D050"/>
                </a:solidFill>
              </a:rPr>
              <a:t>楽しみ、学び、地域社会に活かす</a:t>
            </a:r>
          </a:p>
        </p:txBody>
      </p:sp>
    </p:spTree>
    <p:extLst>
      <p:ext uri="{BB962C8B-B14F-4D97-AF65-F5344CB8AC3E}">
        <p14:creationId xmlns:p14="http://schemas.microsoft.com/office/powerpoint/2010/main" val="377640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F50CB5-855D-499B-8A24-4CDE2DC597F1}"/>
              </a:ext>
            </a:extLst>
          </p:cNvPr>
          <p:cNvSpPr>
            <a:spLocks noGrp="1"/>
          </p:cNvSpPr>
          <p:nvPr>
            <p:ph type="title"/>
          </p:nvPr>
        </p:nvSpPr>
        <p:spPr>
          <a:xfrm>
            <a:off x="677334" y="609600"/>
            <a:ext cx="8596668" cy="556591"/>
          </a:xfrm>
        </p:spPr>
        <p:txBody>
          <a:bodyPr>
            <a:normAutofit fontScale="90000"/>
          </a:bodyPr>
          <a:lstStyle/>
          <a:p>
            <a:r>
              <a:rPr kumimoji="1" lang="ja-JP" altLang="en-US" dirty="0"/>
              <a:t>４</a:t>
            </a:r>
            <a:r>
              <a:rPr kumimoji="1" lang="en-US" altLang="ja-JP" dirty="0"/>
              <a:t>. </a:t>
            </a:r>
            <a:r>
              <a:rPr kumimoji="1" lang="ja-JP" altLang="en-US" dirty="0"/>
              <a:t>２０１８年子どもまつり実績</a:t>
            </a:r>
          </a:p>
        </p:txBody>
      </p:sp>
      <p:sp>
        <p:nvSpPr>
          <p:cNvPr id="3" name="コンテンツ プレースホルダー 2">
            <a:extLst>
              <a:ext uri="{FF2B5EF4-FFF2-40B4-BE49-F238E27FC236}">
                <a16:creationId xmlns:a16="http://schemas.microsoft.com/office/drawing/2014/main" id="{44C49664-7998-4F52-9FAA-BF913F3A7B41}"/>
              </a:ext>
            </a:extLst>
          </p:cNvPr>
          <p:cNvSpPr>
            <a:spLocks noGrp="1"/>
          </p:cNvSpPr>
          <p:nvPr>
            <p:ph idx="1"/>
          </p:nvPr>
        </p:nvSpPr>
        <p:spPr>
          <a:xfrm>
            <a:off x="677334" y="1166191"/>
            <a:ext cx="8596668" cy="5314122"/>
          </a:xfrm>
        </p:spPr>
        <p:txBody>
          <a:bodyPr>
            <a:normAutofit lnSpcReduction="10000"/>
          </a:bodyPr>
          <a:lstStyle/>
          <a:p>
            <a:r>
              <a:rPr kumimoji="1" lang="ja-JP" altLang="en-US" dirty="0"/>
              <a:t>９１１名の子どもたちが子どもまつりに参加</a:t>
            </a:r>
          </a:p>
          <a:p>
            <a:r>
              <a:rPr kumimoji="1" lang="ja-JP" altLang="en-US" dirty="0"/>
              <a:t>額縁プリクラ</a:t>
            </a:r>
          </a:p>
          <a:p>
            <a:pPr lvl="1"/>
            <a:r>
              <a:rPr kumimoji="1" lang="ja-JP" altLang="en-US" dirty="0"/>
              <a:t>７０件　　</a:t>
            </a:r>
            <a:r>
              <a:rPr lang="ja-JP" altLang="en-US" dirty="0"/>
              <a:t>子ども１５０名程度</a:t>
            </a:r>
            <a:endParaRPr kumimoji="1" lang="ja-JP" altLang="en-US" dirty="0"/>
          </a:p>
          <a:p>
            <a:r>
              <a:rPr kumimoji="1" lang="ja-JP" altLang="en-US" dirty="0"/>
              <a:t>缶バッチ</a:t>
            </a:r>
          </a:p>
          <a:p>
            <a:pPr lvl="1"/>
            <a:r>
              <a:rPr kumimoji="1" lang="ja-JP" altLang="en-US" dirty="0"/>
              <a:t>７０件　　子ども７０名程度</a:t>
            </a:r>
          </a:p>
          <a:p>
            <a:r>
              <a:rPr lang="ja-JP" altLang="en-US" dirty="0"/>
              <a:t>ハローワーク</a:t>
            </a:r>
          </a:p>
          <a:p>
            <a:pPr lvl="1"/>
            <a:r>
              <a:rPr kumimoji="1" lang="ja-JP" altLang="en-US" dirty="0"/>
              <a:t>３０件		子ども</a:t>
            </a:r>
            <a:r>
              <a:rPr lang="ja-JP" altLang="en-US" dirty="0"/>
              <a:t>５０</a:t>
            </a:r>
            <a:r>
              <a:rPr kumimoji="1" lang="ja-JP" altLang="en-US" dirty="0"/>
              <a:t>名程度受け入れ</a:t>
            </a:r>
          </a:p>
          <a:p>
            <a:pPr lvl="1"/>
            <a:r>
              <a:rPr kumimoji="1" lang="ja-JP" altLang="en-US" dirty="0"/>
              <a:t>子どもたちと楽しく仕事ができた</a:t>
            </a:r>
          </a:p>
          <a:p>
            <a:r>
              <a:rPr lang="ja-JP" altLang="en-US" dirty="0"/>
              <a:t>額縁プリクラの写真撮影を外部の人に応援していただいた</a:t>
            </a:r>
          </a:p>
          <a:p>
            <a:r>
              <a:rPr kumimoji="1" lang="ja-JP" altLang="en-US" dirty="0"/>
              <a:t>誘導係の活躍で会場内で待つ子どもを少なくできた</a:t>
            </a:r>
          </a:p>
          <a:p>
            <a:r>
              <a:rPr lang="ja-JP" altLang="en-US" dirty="0"/>
              <a:t>係の方の活躍で子どもたちに有意義なお仕事体験をしてもらうことができた</a:t>
            </a:r>
          </a:p>
          <a:p>
            <a:r>
              <a:rPr kumimoji="1" lang="ja-JP" altLang="en-US" dirty="0"/>
              <a:t>額縁プリクラ印刷は２名、缶バッチ</a:t>
            </a:r>
            <a:r>
              <a:rPr lang="ja-JP" altLang="en-US" dirty="0"/>
              <a:t>印刷は１名で対応できた</a:t>
            </a:r>
          </a:p>
          <a:p>
            <a:r>
              <a:rPr kumimoji="1" lang="ja-JP" altLang="en-US" dirty="0"/>
              <a:t>缶バッチ塗り絵４名で対応したが、塗り絵係の要員が不足していた</a:t>
            </a:r>
          </a:p>
          <a:p>
            <a:r>
              <a:rPr lang="ja-JP" altLang="en-US" dirty="0"/>
              <a:t>左利きの子どもの缶バッチ制作のために左利き用のはさみが必要で痛感した</a:t>
            </a:r>
            <a:endParaRPr kumimoji="1" lang="ja-JP" altLang="en-US" dirty="0"/>
          </a:p>
        </p:txBody>
      </p:sp>
    </p:spTree>
    <p:extLst>
      <p:ext uri="{BB962C8B-B14F-4D97-AF65-F5344CB8AC3E}">
        <p14:creationId xmlns:p14="http://schemas.microsoft.com/office/powerpoint/2010/main" val="939167511"/>
      </p:ext>
    </p:extLst>
  </p:cSld>
  <p:clrMapOvr>
    <a:masterClrMapping/>
  </p:clrMapOvr>
</p:sld>
</file>

<file path=ppt/theme/theme1.xml><?xml version="1.0" encoding="utf-8"?>
<a:theme xmlns:a="http://schemas.openxmlformats.org/drawingml/2006/main" name="ファセット">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677</TotalTime>
  <Words>861</Words>
  <Application>Microsoft Office PowerPoint</Application>
  <PresentationFormat>ワイド画面</PresentationFormat>
  <Paragraphs>156</Paragraphs>
  <Slides>15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游ゴシック</vt:lpstr>
      <vt:lpstr>Arial</vt:lpstr>
      <vt:lpstr>Trebuchet MS</vt:lpstr>
      <vt:lpstr>Wingdings 3</vt:lpstr>
      <vt:lpstr>ファセット</vt:lpstr>
      <vt:lpstr>子どもまつり推進委員会 第１回  子どもまつりとパソコン楽しみ隊</vt:lpstr>
      <vt:lpstr>内容</vt:lpstr>
      <vt:lpstr>１. 子どもまつりとは</vt:lpstr>
      <vt:lpstr>２. 子どもまつりの全体像</vt:lpstr>
      <vt:lpstr>PowerPoint プレゼンテーション</vt:lpstr>
      <vt:lpstr>PowerPoint プレゼンテーション</vt:lpstr>
      <vt:lpstr>PowerPoint プレゼンテーション</vt:lpstr>
      <vt:lpstr>３. 子どもまつりとパソ隊</vt:lpstr>
      <vt:lpstr>４. ２０１８年子どもまつり実績</vt:lpstr>
      <vt:lpstr>５. ２０１８年の子どもまつりに一言</vt:lpstr>
      <vt:lpstr>６. ２０１９年　第２５回あびこ子どもまつり</vt:lpstr>
      <vt:lpstr>7． ２０１９年パソ隊子どもまつり推進体制</vt:lpstr>
      <vt:lpstr>８．希望する担当と実行委員会出席</vt:lpstr>
      <vt:lpstr>検討課題</vt:lpstr>
      <vt:lpstr>決定事項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Kazuo Hiruma</dc:creator>
  <cp:lastModifiedBy>Kazuo Hiruma</cp:lastModifiedBy>
  <cp:revision>85</cp:revision>
  <cp:lastPrinted>2019-05-25T21:31:45Z</cp:lastPrinted>
  <dcterms:created xsi:type="dcterms:W3CDTF">2018-10-21T11:07:43Z</dcterms:created>
  <dcterms:modified xsi:type="dcterms:W3CDTF">2019-06-30T05:47:06Z</dcterms:modified>
</cp:coreProperties>
</file>